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2" r:id="rId2"/>
    <p:sldId id="260" r:id="rId3"/>
    <p:sldId id="261" r:id="rId4"/>
    <p:sldId id="263" r:id="rId5"/>
    <p:sldId id="256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07E58B-B14C-47BC-9B0A-E139A929B073}" type="datetimeFigureOut">
              <a:rPr lang="en-US" smtClean="0"/>
              <a:t>5/8/2014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BC5541-7338-4566-BBA6-6261254E45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03696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A9E095-4210-474C-AAF3-7C8AB682C784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25BF093-D10C-4AD4-931C-5C45E2D97DE3}" type="slidenum">
              <a:rPr lang="en-US" altLang="zh-CN" smtClean="0">
                <a:ea typeface="SimSun" pitchFamily="2" charset="-122"/>
              </a:rPr>
              <a:pPr/>
              <a:t>2</a:t>
            </a:fld>
            <a:endParaRPr lang="en-US" altLang="zh-CN" dirty="0" smtClean="0">
              <a:ea typeface="SimSun" pitchFamily="2" charset="-122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altLang="ko-KR" dirty="0" smtClean="0"/>
              <a:t>As we all know, A supercritical fluid is a substance above its critical temperature and pressure, below this critical point, there are two phase co-exist. Liq and vapor. SCF is a very attractive solvent with many outstanding properties.</a:t>
            </a:r>
          </a:p>
          <a:p>
            <a:pPr eaLnBrk="1" hangingPunct="1"/>
            <a:endParaRPr lang="en-US" altLang="ko-KR" dirty="0" smtClean="0"/>
          </a:p>
          <a:p>
            <a:pPr eaLnBrk="1" hangingPunct="1"/>
            <a:r>
              <a:rPr lang="en-US" altLang="ko-KR" dirty="0" smtClean="0"/>
              <a:t>For example, Carbon dioxide is one of the most popular supercritical fluid,  its critical conditions are critical pressure (73atm or 1073 psi) and critical temperature (31.1 °C)</a:t>
            </a:r>
            <a:endParaRPr lang="en-US" altLang="zh-CN" dirty="0" smtClean="0"/>
          </a:p>
          <a:p>
            <a:pPr eaLnBrk="1" hangingPunct="1"/>
            <a:endParaRPr lang="en-US" altLang="zh-CN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6EE08-8B29-4AAD-BB18-0C1850302B4C}" type="datetimeFigureOut">
              <a:rPr lang="en-US" smtClean="0"/>
              <a:t>5/8/2014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912D1-CCD2-4517-8D8D-6CA4ECD6B0D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5881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6EE08-8B29-4AAD-BB18-0C1850302B4C}" type="datetimeFigureOut">
              <a:rPr lang="en-US" smtClean="0"/>
              <a:t>5/8/2014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912D1-CCD2-4517-8D8D-6CA4ECD6B0D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3865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6EE08-8B29-4AAD-BB18-0C1850302B4C}" type="datetimeFigureOut">
              <a:rPr lang="en-US" smtClean="0"/>
              <a:t>5/8/2014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912D1-CCD2-4517-8D8D-6CA4ECD6B0D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1085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6EE08-8B29-4AAD-BB18-0C1850302B4C}" type="datetimeFigureOut">
              <a:rPr lang="en-US" smtClean="0"/>
              <a:t>5/8/2014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912D1-CCD2-4517-8D8D-6CA4ECD6B0D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220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6EE08-8B29-4AAD-BB18-0C1850302B4C}" type="datetimeFigureOut">
              <a:rPr lang="en-US" smtClean="0"/>
              <a:t>5/8/2014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912D1-CCD2-4517-8D8D-6CA4ECD6B0D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6124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6EE08-8B29-4AAD-BB18-0C1850302B4C}" type="datetimeFigureOut">
              <a:rPr lang="en-US" smtClean="0"/>
              <a:t>5/8/2014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912D1-CCD2-4517-8D8D-6CA4ECD6B0D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4231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6EE08-8B29-4AAD-BB18-0C1850302B4C}" type="datetimeFigureOut">
              <a:rPr lang="en-US" smtClean="0"/>
              <a:t>5/8/2014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912D1-CCD2-4517-8D8D-6CA4ECD6B0D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0026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6EE08-8B29-4AAD-BB18-0C1850302B4C}" type="datetimeFigureOut">
              <a:rPr lang="en-US" smtClean="0"/>
              <a:t>5/8/2014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912D1-CCD2-4517-8D8D-6CA4ECD6B0D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2287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6EE08-8B29-4AAD-BB18-0C1850302B4C}" type="datetimeFigureOut">
              <a:rPr lang="en-US" smtClean="0"/>
              <a:t>5/8/2014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912D1-CCD2-4517-8D8D-6CA4ECD6B0D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2735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6EE08-8B29-4AAD-BB18-0C1850302B4C}" type="datetimeFigureOut">
              <a:rPr lang="en-US" smtClean="0"/>
              <a:t>5/8/2014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912D1-CCD2-4517-8D8D-6CA4ECD6B0D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5669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6EE08-8B29-4AAD-BB18-0C1850302B4C}" type="datetimeFigureOut">
              <a:rPr lang="en-US" smtClean="0"/>
              <a:t>5/8/2014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912D1-CCD2-4517-8D8D-6CA4ECD6B0D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4267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C6EE08-8B29-4AAD-BB18-0C1850302B4C}" type="datetimeFigureOut">
              <a:rPr lang="en-US" smtClean="0"/>
              <a:t>5/8/2014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E912D1-CCD2-4517-8D8D-6CA4ECD6B0D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0974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2.eng.usf.edu/index.asp" TargetMode="External"/><Relationship Id="rId5" Type="http://schemas.openxmlformats.org/officeDocument/2006/relationships/image" Target="../media/image2.jpeg"/><Relationship Id="rId4" Type="http://schemas.openxmlformats.org/officeDocument/2006/relationships/hyperlink" Target="http://www.earthfirsttech.com/images/header/hdrLogo02.jp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 txBox="1">
            <a:spLocks noChangeArrowheads="1"/>
          </p:cNvSpPr>
          <p:nvPr/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n-US" sz="44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endParaRPr lang="en-US" sz="4400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US" kern="0" dirty="0">
                <a:latin typeface="+mn-lt"/>
              </a:rPr>
              <a:t>Aydin K. Sunol, </a:t>
            </a:r>
            <a:r>
              <a:rPr lang="en-US" kern="0" dirty="0" smtClean="0"/>
              <a:t>Kyle Cogswell, Aaron Driscoll, and Zachary Cerniga</a:t>
            </a:r>
            <a:endParaRPr lang="en-US" kern="0" dirty="0">
              <a:latin typeface="+mn-lt"/>
            </a:endParaRPr>
          </a:p>
          <a:p>
            <a:pPr marL="342900" indent="-342900" algn="ctr">
              <a:spcBef>
                <a:spcPct val="20000"/>
              </a:spcBef>
              <a:defRPr/>
            </a:pPr>
            <a:r>
              <a:rPr lang="en-US" kern="0" dirty="0">
                <a:latin typeface="+mn-lt"/>
              </a:rPr>
              <a:t>Chemical and Biomedical Engineering Dep., (EF)</a:t>
            </a:r>
            <a:r>
              <a:rPr lang="en-US" kern="0" baseline="-25000" dirty="0">
                <a:latin typeface="+mn-lt"/>
              </a:rPr>
              <a:t>2</a:t>
            </a:r>
            <a:r>
              <a:rPr lang="en-US" kern="0" dirty="0">
                <a:latin typeface="+mn-lt"/>
              </a:rPr>
              <a:t>(ES)</a:t>
            </a:r>
            <a:r>
              <a:rPr lang="en-US" kern="0" baseline="-25000" dirty="0"/>
              <a:t>2</a:t>
            </a:r>
            <a:r>
              <a:rPr lang="en-US" kern="0" dirty="0">
                <a:latin typeface="+mn-lt"/>
              </a:rPr>
              <a:t> Lab.</a:t>
            </a:r>
          </a:p>
          <a:p>
            <a:pPr marL="342900" indent="-342900" algn="ctr">
              <a:spcBef>
                <a:spcPct val="20000"/>
              </a:spcBef>
              <a:defRPr/>
            </a:pPr>
            <a:r>
              <a:rPr lang="en-US" kern="0" dirty="0">
                <a:latin typeface="+mn-lt"/>
              </a:rPr>
              <a:t>University of South Florida, Tampa FL</a:t>
            </a:r>
          </a:p>
        </p:txBody>
      </p:sp>
      <p:sp>
        <p:nvSpPr>
          <p:cNvPr id="9" name="Rectangle 4"/>
          <p:cNvSpPr txBox="1">
            <a:spLocks noChangeArrowheads="1"/>
          </p:cNvSpPr>
          <p:nvPr/>
        </p:nvSpPr>
        <p:spPr>
          <a:xfrm>
            <a:off x="838200" y="2282825"/>
            <a:ext cx="7772400" cy="1470025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endParaRPr lang="en-US" sz="4400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" name="Rectangle 5"/>
          <p:cNvSpPr txBox="1">
            <a:spLocks noChangeArrowheads="1"/>
          </p:cNvSpPr>
          <p:nvPr/>
        </p:nvSpPr>
        <p:spPr>
          <a:xfrm>
            <a:off x="1524000" y="4038600"/>
            <a:ext cx="6400800" cy="1752600"/>
          </a:xfrm>
          <a:prstGeom prst="rect">
            <a:avLst/>
          </a:prstGeom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en-US" sz="3200" kern="0" dirty="0">
              <a:latin typeface="+mn-lt"/>
            </a:endParaRPr>
          </a:p>
        </p:txBody>
      </p:sp>
      <p:pic>
        <p:nvPicPr>
          <p:cNvPr id="11" name="Picture 839" descr="univ_south_florida_sea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62400" y="30480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802" descr="hdrLogo02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 t="32001" r="9416" b="31999"/>
          <a:stretch>
            <a:fillRect/>
          </a:stretch>
        </p:blipFill>
        <p:spPr bwMode="auto">
          <a:xfrm>
            <a:off x="304800" y="6051479"/>
            <a:ext cx="1524000" cy="6541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807" descr="College of Engineering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781800" y="6172200"/>
            <a:ext cx="2133600" cy="478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1"/>
          <p:cNvSpPr/>
          <p:nvPr/>
        </p:nvSpPr>
        <p:spPr>
          <a:xfrm>
            <a:off x="1009650" y="2295692"/>
            <a:ext cx="70485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solidFill>
                  <a:srgbClr val="00B050"/>
                </a:solidFill>
              </a:rPr>
              <a:t>Biomass Treatment with Supercritical Fluids for high throughput and yield to fuels</a:t>
            </a:r>
          </a:p>
        </p:txBody>
      </p:sp>
    </p:spTree>
    <p:extLst>
      <p:ext uri="{BB962C8B-B14F-4D97-AF65-F5344CB8AC3E}">
        <p14:creationId xmlns:p14="http://schemas.microsoft.com/office/powerpoint/2010/main" val="2418611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430A4D5-46D9-434E-AB6A-508FC68020AC}" type="slidenum">
              <a:rPr lang="en-US" altLang="en-US" smtClean="0">
                <a:ea typeface="SimSun" pitchFamily="2" charset="-122"/>
              </a:rPr>
              <a:pPr/>
              <a:t>2</a:t>
            </a:fld>
            <a:endParaRPr lang="en-US" altLang="en-US" dirty="0" smtClean="0">
              <a:ea typeface="SimSun" pitchFamily="2" charset="-122"/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604" y="48126"/>
            <a:ext cx="8881712" cy="787317"/>
          </a:xfrm>
        </p:spPr>
        <p:txBody>
          <a:bodyPr>
            <a:normAutofit fontScale="90000"/>
          </a:bodyPr>
          <a:lstStyle/>
          <a:p>
            <a:r>
              <a:rPr lang="en-US" altLang="zh-CN" sz="2400" b="1" dirty="0">
                <a:solidFill>
                  <a:srgbClr val="008000"/>
                </a:solidFill>
              </a:rPr>
              <a:t>Supercritical </a:t>
            </a:r>
            <a:r>
              <a:rPr lang="en-US" altLang="zh-CN" sz="2400" b="1" dirty="0" smtClean="0">
                <a:solidFill>
                  <a:srgbClr val="008000"/>
                </a:solidFill>
              </a:rPr>
              <a:t>Fluids                   Attractive Green Processing Environment</a:t>
            </a:r>
            <a:endParaRPr lang="en-US" altLang="zh-CN" sz="2400" dirty="0" smtClean="0">
              <a:solidFill>
                <a:srgbClr val="000099"/>
              </a:solidFill>
              <a:latin typeface="Verdana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533400" y="1450975"/>
            <a:ext cx="6705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Blip>
                <a:blip r:embed="rId3"/>
              </a:buBlip>
            </a:pPr>
            <a:endParaRPr lang="en-US" altLang="zh-CN" sz="2300" b="1" dirty="0">
              <a:solidFill>
                <a:srgbClr val="008000"/>
              </a:solidFill>
            </a:endParaRPr>
          </a:p>
        </p:txBody>
      </p:sp>
      <p:pic>
        <p:nvPicPr>
          <p:cNvPr id="16389" name="Picture 5" descr="Molecular association in supercritical CO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1143000"/>
            <a:ext cx="451104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1600200" y="4134853"/>
            <a:ext cx="55626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400" b="1" dirty="0">
                <a:solidFill>
                  <a:srgbClr val="9933FF"/>
                </a:solidFill>
              </a:rPr>
              <a:t>CO</a:t>
            </a:r>
            <a:r>
              <a:rPr lang="en-US" altLang="zh-CN" sz="1400" b="1" baseline="-25000" dirty="0">
                <a:solidFill>
                  <a:srgbClr val="9933FF"/>
                </a:solidFill>
              </a:rPr>
              <a:t>2</a:t>
            </a:r>
            <a:r>
              <a:rPr lang="en-US" altLang="zh-CN" sz="1400" b="1" dirty="0">
                <a:solidFill>
                  <a:srgbClr val="9933FF"/>
                </a:solidFill>
              </a:rPr>
              <a:t>: </a:t>
            </a:r>
            <a:r>
              <a:rPr lang="en-US" altLang="zh-CN" sz="1400" b="1" dirty="0" smtClean="0">
                <a:solidFill>
                  <a:srgbClr val="9933FF"/>
                </a:solidFill>
              </a:rPr>
              <a:t>    P</a:t>
            </a:r>
            <a:r>
              <a:rPr lang="en-US" altLang="zh-CN" sz="1400" b="1" baseline="-25000" dirty="0" smtClean="0">
                <a:solidFill>
                  <a:srgbClr val="9933FF"/>
                </a:solidFill>
              </a:rPr>
              <a:t>C</a:t>
            </a:r>
            <a:r>
              <a:rPr lang="en-US" altLang="zh-CN" sz="1400" b="1" dirty="0">
                <a:solidFill>
                  <a:srgbClr val="9933FF"/>
                </a:solidFill>
              </a:rPr>
              <a:t>= 73 </a:t>
            </a:r>
            <a:r>
              <a:rPr lang="en-US" altLang="zh-CN" sz="1400" b="1" dirty="0" smtClean="0">
                <a:solidFill>
                  <a:srgbClr val="9933FF"/>
                </a:solidFill>
              </a:rPr>
              <a:t>atm;  </a:t>
            </a:r>
            <a:r>
              <a:rPr lang="en-US" altLang="zh-CN" sz="1400" b="1" dirty="0">
                <a:solidFill>
                  <a:srgbClr val="9933FF"/>
                </a:solidFill>
              </a:rPr>
              <a:t>T</a:t>
            </a:r>
            <a:r>
              <a:rPr lang="en-US" altLang="zh-CN" sz="1400" b="1" baseline="-25000" dirty="0">
                <a:solidFill>
                  <a:srgbClr val="9933FF"/>
                </a:solidFill>
              </a:rPr>
              <a:t>C</a:t>
            </a:r>
            <a:r>
              <a:rPr lang="en-US" altLang="zh-CN" sz="1400" b="1" dirty="0">
                <a:solidFill>
                  <a:srgbClr val="9933FF"/>
                </a:solidFill>
              </a:rPr>
              <a:t>= 31.1 </a:t>
            </a:r>
            <a:r>
              <a:rPr lang="en-US" altLang="zh-CN" sz="1400" b="1" baseline="30000" dirty="0" smtClean="0">
                <a:solidFill>
                  <a:srgbClr val="9933FF"/>
                </a:solidFill>
              </a:rPr>
              <a:t>o</a:t>
            </a:r>
            <a:r>
              <a:rPr lang="en-US" altLang="zh-CN" sz="1400" b="1" dirty="0" smtClean="0">
                <a:solidFill>
                  <a:srgbClr val="9933FF"/>
                </a:solidFill>
              </a:rPr>
              <a:t>C           H</a:t>
            </a:r>
            <a:r>
              <a:rPr lang="en-US" altLang="zh-CN" sz="1400" b="1" baseline="-25000" dirty="0" smtClean="0">
                <a:solidFill>
                  <a:srgbClr val="9933FF"/>
                </a:solidFill>
              </a:rPr>
              <a:t>2</a:t>
            </a:r>
            <a:r>
              <a:rPr lang="en-US" altLang="zh-CN" sz="1400" b="1" dirty="0" smtClean="0">
                <a:solidFill>
                  <a:srgbClr val="9933FF"/>
                </a:solidFill>
              </a:rPr>
              <a:t>O:    P</a:t>
            </a:r>
            <a:r>
              <a:rPr lang="en-US" altLang="zh-CN" sz="1400" b="1" baseline="-25000" dirty="0" smtClean="0">
                <a:solidFill>
                  <a:srgbClr val="9933FF"/>
                </a:solidFill>
              </a:rPr>
              <a:t>C</a:t>
            </a:r>
            <a:r>
              <a:rPr lang="en-US" altLang="zh-CN" sz="1400" b="1" dirty="0" smtClean="0">
                <a:solidFill>
                  <a:srgbClr val="9933FF"/>
                </a:solidFill>
              </a:rPr>
              <a:t>=  217.7 </a:t>
            </a:r>
            <a:r>
              <a:rPr lang="en-US" altLang="zh-CN" sz="1400" b="1" dirty="0" err="1" smtClean="0">
                <a:solidFill>
                  <a:srgbClr val="9933FF"/>
                </a:solidFill>
              </a:rPr>
              <a:t>atm</a:t>
            </a:r>
            <a:r>
              <a:rPr lang="en-US" altLang="zh-CN" sz="1400" b="1" dirty="0" smtClean="0">
                <a:solidFill>
                  <a:srgbClr val="9933FF"/>
                </a:solidFill>
              </a:rPr>
              <a:t>;  T</a:t>
            </a:r>
            <a:r>
              <a:rPr lang="en-US" altLang="zh-CN" sz="1400" b="1" baseline="-25000" dirty="0" smtClean="0">
                <a:solidFill>
                  <a:srgbClr val="9933FF"/>
                </a:solidFill>
              </a:rPr>
              <a:t>C</a:t>
            </a:r>
            <a:r>
              <a:rPr lang="en-US" altLang="zh-CN" sz="1400" b="1" dirty="0" smtClean="0">
                <a:solidFill>
                  <a:srgbClr val="9933FF"/>
                </a:solidFill>
              </a:rPr>
              <a:t>= 373.9 </a:t>
            </a:r>
            <a:r>
              <a:rPr lang="en-US" altLang="zh-CN" sz="1400" b="1" baseline="30000" dirty="0" smtClean="0">
                <a:solidFill>
                  <a:srgbClr val="9933FF"/>
                </a:solidFill>
              </a:rPr>
              <a:t>o</a:t>
            </a:r>
            <a:r>
              <a:rPr lang="en-US" altLang="zh-CN" sz="1400" b="1" dirty="0" smtClean="0">
                <a:solidFill>
                  <a:srgbClr val="9933FF"/>
                </a:solidFill>
              </a:rPr>
              <a:t>C</a:t>
            </a:r>
            <a:endParaRPr lang="en-US" altLang="zh-CN" sz="1400" b="1" dirty="0">
              <a:solidFill>
                <a:srgbClr val="9933FF"/>
              </a:solidFill>
            </a:endParaRPr>
          </a:p>
        </p:txBody>
      </p:sp>
      <p:pic>
        <p:nvPicPr>
          <p:cNvPr id="16392" name="Picture 8" descr="University of South Florida - click to return to home pag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29000" y="6237288"/>
            <a:ext cx="2514600" cy="62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800100"/>
            <a:ext cx="4419600" cy="3314700"/>
          </a:xfrm>
          <a:prstGeom prst="rect">
            <a:avLst/>
          </a:prstGeom>
        </p:spPr>
      </p:pic>
      <p:sp>
        <p:nvSpPr>
          <p:cNvPr id="2" name="Left-Right Arrow 1"/>
          <p:cNvSpPr/>
          <p:nvPr/>
        </p:nvSpPr>
        <p:spPr>
          <a:xfrm>
            <a:off x="2743200" y="365279"/>
            <a:ext cx="838200" cy="204216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76200" y="4572000"/>
            <a:ext cx="3200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  <a:defRPr/>
            </a:pPr>
            <a:r>
              <a:rPr lang="en-US" altLang="zh-CN" dirty="0">
                <a:solidFill>
                  <a:srgbClr val="99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宋体" pitchFamily="2" charset="-122"/>
              </a:rPr>
              <a:t>High diffusivity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  <a:defRPr/>
            </a:pPr>
            <a:r>
              <a:rPr lang="en-US" altLang="zh-CN" dirty="0">
                <a:solidFill>
                  <a:srgbClr val="99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宋体" pitchFamily="2" charset="-122"/>
              </a:rPr>
              <a:t>Low viscosity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  <a:defRPr/>
            </a:pPr>
            <a:r>
              <a:rPr lang="en-US" altLang="zh-CN" dirty="0" smtClean="0">
                <a:solidFill>
                  <a:srgbClr val="99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宋体" pitchFamily="2" charset="-122"/>
              </a:rPr>
              <a:t>low </a:t>
            </a:r>
            <a:r>
              <a:rPr lang="en-US" altLang="zh-CN" dirty="0">
                <a:solidFill>
                  <a:srgbClr val="99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宋体" pitchFamily="2" charset="-122"/>
              </a:rPr>
              <a:t>surface tension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  <a:defRPr/>
            </a:pPr>
            <a:r>
              <a:rPr lang="en-US" altLang="zh-CN" dirty="0">
                <a:solidFill>
                  <a:srgbClr val="99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宋体" pitchFamily="2" charset="-122"/>
              </a:rPr>
              <a:t>High density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  <a:defRPr/>
            </a:pPr>
            <a:r>
              <a:rPr lang="en-US" altLang="zh-CN" dirty="0">
                <a:solidFill>
                  <a:srgbClr val="99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宋体" pitchFamily="2" charset="-122"/>
              </a:rPr>
              <a:t>High solvent </a:t>
            </a:r>
            <a:r>
              <a:rPr lang="en-US" altLang="zh-CN" dirty="0" smtClean="0">
                <a:solidFill>
                  <a:srgbClr val="99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宋体" pitchFamily="2" charset="-122"/>
              </a:rPr>
              <a:t>power</a:t>
            </a:r>
            <a:endParaRPr lang="en-US" altLang="zh-CN" dirty="0">
              <a:solidFill>
                <a:srgbClr val="99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宋体" pitchFamily="2" charset="-122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803232" y="4491164"/>
            <a:ext cx="2971800" cy="16989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  <a:defRPr/>
            </a:pPr>
            <a:r>
              <a:rPr lang="en-US" altLang="zh-CN" dirty="0">
                <a:solidFill>
                  <a:srgbClr val="99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宋体" pitchFamily="2" charset="-122"/>
              </a:rPr>
              <a:t>Tunable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  <a:defRPr/>
            </a:pPr>
            <a:r>
              <a:rPr lang="en-US" altLang="zh-CN" dirty="0">
                <a:solidFill>
                  <a:srgbClr val="99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宋体" pitchFamily="2" charset="-122"/>
              </a:rPr>
              <a:t>Non toxic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  <a:defRPr/>
            </a:pPr>
            <a:r>
              <a:rPr lang="en-US" altLang="zh-CN" dirty="0">
                <a:solidFill>
                  <a:srgbClr val="99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宋体" pitchFamily="2" charset="-122"/>
              </a:rPr>
              <a:t>Non-flammable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  <a:defRPr/>
            </a:pPr>
            <a:r>
              <a:rPr lang="en-US" altLang="zh-CN" dirty="0">
                <a:solidFill>
                  <a:srgbClr val="99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宋体" pitchFamily="2" charset="-122"/>
              </a:rPr>
              <a:t>Readily available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  <a:defRPr/>
            </a:pPr>
            <a:r>
              <a:rPr lang="en-US" altLang="zh-CN" dirty="0">
                <a:solidFill>
                  <a:srgbClr val="99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宋体" pitchFamily="2" charset="-122"/>
              </a:rPr>
              <a:t>Inexpensive</a:t>
            </a:r>
          </a:p>
        </p:txBody>
      </p:sp>
    </p:spTree>
    <p:extLst>
      <p:ext uri="{BB962C8B-B14F-4D97-AF65-F5344CB8AC3E}">
        <p14:creationId xmlns:p14="http://schemas.microsoft.com/office/powerpoint/2010/main" val="720644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1" grpId="0"/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81000" y="152400"/>
            <a:ext cx="8458200" cy="884238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Supercritical Fluids For Pre or Post treatment of Biomass</a:t>
            </a:r>
            <a:endParaRPr lang="en-US" sz="28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Pretreatment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Extraction of High Value Added Products 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xtracts have value</a:t>
            </a:r>
          </a:p>
          <a:p>
            <a:pPr lvl="2"/>
            <a:r>
              <a:rPr lang="en-US" dirty="0" err="1" smtClean="0"/>
              <a:t>Nutraceuticals</a:t>
            </a:r>
            <a:r>
              <a:rPr lang="en-US" dirty="0" smtClean="0"/>
              <a:t>, food and beverages, medically active compounds, algae</a:t>
            </a:r>
          </a:p>
          <a:p>
            <a:pPr lvl="1"/>
            <a:r>
              <a:rPr lang="en-US" dirty="0" smtClean="0"/>
              <a:t>Residue have Value</a:t>
            </a:r>
          </a:p>
          <a:p>
            <a:pPr lvl="2"/>
            <a:r>
              <a:rPr lang="en-US" dirty="0" smtClean="0"/>
              <a:t>Pulp</a:t>
            </a:r>
          </a:p>
          <a:p>
            <a:r>
              <a:rPr lang="en-US" dirty="0" smtClean="0"/>
              <a:t>Impregnation of biomass</a:t>
            </a:r>
          </a:p>
          <a:p>
            <a:pPr lvl="1"/>
            <a:r>
              <a:rPr lang="en-US" dirty="0" smtClean="0"/>
              <a:t>Catalyst</a:t>
            </a:r>
          </a:p>
          <a:p>
            <a:pPr lvl="1"/>
            <a:r>
              <a:rPr lang="en-US" dirty="0" smtClean="0"/>
              <a:t>Composite components (Super Wood)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Post Treatment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Combustion</a:t>
            </a:r>
          </a:p>
          <a:p>
            <a:pPr lvl="1"/>
            <a:r>
              <a:rPr lang="en-US" dirty="0" smtClean="0"/>
              <a:t>Partial Oxidation in SCW</a:t>
            </a:r>
          </a:p>
          <a:p>
            <a:r>
              <a:rPr lang="en-US" dirty="0" smtClean="0"/>
              <a:t>Gasification to hydrogen or Fuels</a:t>
            </a:r>
          </a:p>
          <a:p>
            <a:pPr lvl="1"/>
            <a:r>
              <a:rPr lang="en-US" dirty="0" smtClean="0"/>
              <a:t>Supercritical Reformer and SCW gasification</a:t>
            </a:r>
          </a:p>
          <a:p>
            <a:r>
              <a:rPr lang="en-US" dirty="0" smtClean="0"/>
              <a:t>Liquefaction (Controlled pyrolysis</a:t>
            </a:r>
          </a:p>
          <a:p>
            <a:r>
              <a:rPr lang="en-US" dirty="0" smtClean="0"/>
              <a:t>Conversion to Value added products</a:t>
            </a:r>
          </a:p>
          <a:p>
            <a:pPr lvl="1"/>
            <a:r>
              <a:rPr lang="en-US" dirty="0" smtClean="0"/>
              <a:t>Biodiesel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682996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 smtClean="0"/>
              <a:t>Integrated Power Plant and Hydrocarbon Processing for Chemical and Clean Fuel Production</a:t>
            </a:r>
            <a:endParaRPr lang="en-US" sz="3200" dirty="0"/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629" y="1494971"/>
            <a:ext cx="8839200" cy="52287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93580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457200" y="685800"/>
            <a:ext cx="8305800" cy="548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3489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</TotalTime>
  <Words>255</Words>
  <Application>Microsoft Office PowerPoint</Application>
  <PresentationFormat>On-screen Show (4:3)</PresentationFormat>
  <Paragraphs>44</Paragraphs>
  <Slides>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Supercritical Fluids                   Attractive Green Processing Environment</vt:lpstr>
      <vt:lpstr>Supercritical Fluids For Pre or Post treatment of Biomass</vt:lpstr>
      <vt:lpstr>Integrated Power Plant and Hydrocarbon Processing for Chemical and Clean Fuel Production</vt:lpstr>
      <vt:lpstr>PowerPoint Presentation</vt:lpstr>
    </vt:vector>
  </TitlesOfParts>
  <Company>University of South Florida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Sunol, Aydin</dc:creator>
  <cp:lastModifiedBy>Boekenoogen, Laura</cp:lastModifiedBy>
  <cp:revision>13</cp:revision>
  <dcterms:created xsi:type="dcterms:W3CDTF">2014-05-07T22:42:47Z</dcterms:created>
  <dcterms:modified xsi:type="dcterms:W3CDTF">2014-05-08T14:28:41Z</dcterms:modified>
</cp:coreProperties>
</file>