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22" r:id="rId3"/>
    <p:sldMasterId id="2147483735" r:id="rId4"/>
  </p:sldMasterIdLst>
  <p:notesMasterIdLst>
    <p:notesMasterId r:id="rId36"/>
  </p:notesMasterIdLst>
  <p:handoutMasterIdLst>
    <p:handoutMasterId r:id="rId37"/>
  </p:handoutMasterIdLst>
  <p:sldIdLst>
    <p:sldId id="363" r:id="rId5"/>
    <p:sldId id="324" r:id="rId6"/>
    <p:sldId id="320" r:id="rId7"/>
    <p:sldId id="325" r:id="rId8"/>
    <p:sldId id="326" r:id="rId9"/>
    <p:sldId id="340" r:id="rId10"/>
    <p:sldId id="328" r:id="rId11"/>
    <p:sldId id="337" r:id="rId12"/>
    <p:sldId id="338" r:id="rId13"/>
    <p:sldId id="342"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 id="356" r:id="rId27"/>
    <p:sldId id="365" r:id="rId28"/>
    <p:sldId id="366" r:id="rId29"/>
    <p:sldId id="367" r:id="rId30"/>
    <p:sldId id="357" r:id="rId31"/>
    <p:sldId id="358" r:id="rId32"/>
    <p:sldId id="343" r:id="rId33"/>
    <p:sldId id="321" r:id="rId34"/>
    <p:sldId id="364" r:id="rId35"/>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04" autoAdjust="0"/>
    <p:restoredTop sz="74914" autoAdjust="0"/>
  </p:normalViewPr>
  <p:slideViewPr>
    <p:cSldViewPr snapToGrid="0">
      <p:cViewPr varScale="1">
        <p:scale>
          <a:sx n="57" d="100"/>
          <a:sy n="57" d="100"/>
        </p:scale>
        <p:origin x="169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837B612B-B495-4B03-BB29-A5051C118399}" type="datetimeFigureOut">
              <a:rPr lang="en-US" smtClean="0"/>
              <a:t>7/29/2017</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A1DD5D46-3852-400B-A524-C7BF3EF6E995}" type="slidenum">
              <a:rPr lang="en-US" smtClean="0"/>
              <a:t>‹#›</a:t>
            </a:fld>
            <a:endParaRPr lang="en-US"/>
          </a:p>
        </p:txBody>
      </p:sp>
    </p:spTree>
    <p:extLst>
      <p:ext uri="{BB962C8B-B14F-4D97-AF65-F5344CB8AC3E}">
        <p14:creationId xmlns:p14="http://schemas.microsoft.com/office/powerpoint/2010/main" val="16160876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397F1AD4-EDC1-43CD-8F35-691C7BFEFC4F}" type="datetimeFigureOut">
              <a:rPr lang="en-US" smtClean="0"/>
              <a:t>7/29/2017</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8385CAE5-10E1-43B8-9F01-2AF35D825280}" type="slidenum">
              <a:rPr lang="en-US" smtClean="0"/>
              <a:t>‹#›</a:t>
            </a:fld>
            <a:endParaRPr lang="en-US"/>
          </a:p>
        </p:txBody>
      </p:sp>
    </p:spTree>
    <p:extLst>
      <p:ext uri="{BB962C8B-B14F-4D97-AF65-F5344CB8AC3E}">
        <p14:creationId xmlns:p14="http://schemas.microsoft.com/office/powerpoint/2010/main" val="3577469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5CAE5-10E1-43B8-9F01-2AF35D825280}" type="slidenum">
              <a:rPr lang="en-US" smtClean="0"/>
              <a:t>2</a:t>
            </a:fld>
            <a:endParaRPr lang="en-US"/>
          </a:p>
        </p:txBody>
      </p:sp>
    </p:spTree>
    <p:extLst>
      <p:ext uri="{BB962C8B-B14F-4D97-AF65-F5344CB8AC3E}">
        <p14:creationId xmlns:p14="http://schemas.microsoft.com/office/powerpoint/2010/main" val="3218754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arenR"/>
            </a:pPr>
            <a:r>
              <a:rPr lang="en-US" dirty="0"/>
              <a:t>Administrative Organizations Mentioned: animal services,</a:t>
            </a:r>
            <a:r>
              <a:rPr lang="en-US" baseline="0" dirty="0"/>
              <a:t> energy services, department of communications, redevelopment agency, </a:t>
            </a:r>
          </a:p>
          <a:p>
            <a:pPr marL="342900" indent="-342900">
              <a:buAutoNum type="arabicParenR"/>
            </a:pPr>
            <a:endParaRPr lang="en-US" dirty="0"/>
          </a:p>
          <a:p>
            <a:pPr marL="342900" indent="-342900">
              <a:buAutoNum type="arabicParenR"/>
            </a:pPr>
            <a:r>
              <a:rPr lang="en-US" dirty="0"/>
              <a:t>Political Language and</a:t>
            </a:r>
            <a:r>
              <a:rPr lang="en-US" baseline="0" dirty="0"/>
              <a:t> Entities</a:t>
            </a:r>
            <a:r>
              <a:rPr lang="en-US" dirty="0"/>
              <a:t>: elections, league of women voters, mayors office</a:t>
            </a:r>
          </a:p>
          <a:p>
            <a:pPr marL="342900" indent="-342900">
              <a:buAutoNum type="arabicParenR"/>
            </a:pPr>
            <a:endParaRPr lang="en-US" dirty="0"/>
          </a:p>
          <a:p>
            <a:pPr marL="342900" indent="-342900">
              <a:buAutoNum type="arabicParenR"/>
            </a:pPr>
            <a:r>
              <a:rPr lang="en-US" dirty="0"/>
              <a:t>Utility Programming: Rebates, Loans, Grants, </a:t>
            </a:r>
            <a:r>
              <a:rPr lang="en-US" dirty="0" err="1"/>
              <a:t>SolarPV</a:t>
            </a:r>
            <a:r>
              <a:rPr lang="en-US" dirty="0"/>
              <a:t>, tax credits for efficiency, winter</a:t>
            </a:r>
            <a:r>
              <a:rPr lang="en-US" baseline="0" dirty="0"/>
              <a:t> relief programming</a:t>
            </a:r>
          </a:p>
          <a:p>
            <a:pPr marL="342900" indent="-342900">
              <a:buAutoNum type="arabicParenR"/>
            </a:pPr>
            <a:endParaRPr lang="en-US" dirty="0"/>
          </a:p>
          <a:p>
            <a:pPr marL="342900" indent="-342900">
              <a:buAutoNum type="arabicParenR"/>
            </a:pPr>
            <a:r>
              <a:rPr lang="en-US" dirty="0"/>
              <a:t>Political Programming: rate reductions, penny tax, joint city county comprehensive planning,</a:t>
            </a:r>
            <a:r>
              <a:rPr lang="en-US" baseline="0" dirty="0"/>
              <a:t> blueprint2000</a:t>
            </a:r>
          </a:p>
          <a:p>
            <a:pPr marL="342900" indent="-342900">
              <a:buAutoNum type="arabicParenR"/>
            </a:pPr>
            <a:endParaRPr lang="en-US" dirty="0"/>
          </a:p>
          <a:p>
            <a:pPr marL="342900" indent="-342900">
              <a:buAutoNum type="arabicParenR"/>
            </a:pPr>
            <a:r>
              <a:rPr lang="en-US" dirty="0"/>
              <a:t>Energy Tips: Blocking sun indoors, shade, dress for winter, fans, </a:t>
            </a:r>
            <a:r>
              <a:rPr lang="en-US" dirty="0" err="1"/>
              <a:t>hvac</a:t>
            </a:r>
            <a:r>
              <a:rPr lang="en-US" dirty="0"/>
              <a:t> maintenance</a:t>
            </a:r>
          </a:p>
          <a:p>
            <a:pPr marL="342900" indent="-342900">
              <a:buAutoNum type="arabicParenR"/>
            </a:pPr>
            <a:endParaRPr lang="en-US" dirty="0"/>
          </a:p>
          <a:p>
            <a:pPr marL="342900" indent="-342900">
              <a:buAutoNum type="arabicParenR"/>
            </a:pPr>
            <a:r>
              <a:rPr lang="en-US" dirty="0"/>
              <a:t>Solid Waste: yard waste,</a:t>
            </a:r>
            <a:r>
              <a:rPr lang="en-US" baseline="0" dirty="0"/>
              <a:t> w</a:t>
            </a:r>
            <a:r>
              <a:rPr lang="en-US" dirty="0"/>
              <a:t>aste services, hazardous</a:t>
            </a:r>
            <a:r>
              <a:rPr lang="en-US" baseline="0" dirty="0"/>
              <a:t> waste, recycle </a:t>
            </a:r>
          </a:p>
          <a:p>
            <a:pPr marL="342900" indent="-342900">
              <a:buAutoNum type="arabicParenR"/>
            </a:pPr>
            <a:endParaRPr lang="en-US" dirty="0"/>
          </a:p>
          <a:p>
            <a:pPr marL="342900" indent="-342900">
              <a:buAutoNum type="arabicParenR"/>
            </a:pPr>
            <a:r>
              <a:rPr lang="en-US" dirty="0"/>
              <a:t>Economic development: employment, events, funding, </a:t>
            </a:r>
            <a:r>
              <a:rPr lang="en-US" dirty="0" err="1"/>
              <a:t>gaines</a:t>
            </a:r>
            <a:r>
              <a:rPr lang="en-US" dirty="0"/>
              <a:t> street project, shop</a:t>
            </a:r>
            <a:r>
              <a:rPr lang="en-US" baseline="0" dirty="0"/>
              <a:t> local</a:t>
            </a:r>
            <a:r>
              <a:rPr lang="en-US" dirty="0"/>
              <a:t> </a:t>
            </a:r>
          </a:p>
          <a:p>
            <a:pPr marL="342900" indent="-342900">
              <a:buAutoNum type="arabicParenR"/>
            </a:pPr>
            <a:endParaRPr lang="en-US" dirty="0"/>
          </a:p>
          <a:p>
            <a:pPr marL="342900" indent="-342900">
              <a:buAutoNum type="arabicParenR"/>
            </a:pPr>
            <a:r>
              <a:rPr lang="en-US" dirty="0"/>
              <a:t>Water Pollution: run-off, lawns, gardening, storm water</a:t>
            </a:r>
          </a:p>
          <a:p>
            <a:pPr marL="342900" indent="-342900">
              <a:buAutoNum type="arabicParenR"/>
            </a:pPr>
            <a:endParaRPr lang="en-US" dirty="0"/>
          </a:p>
          <a:p>
            <a:pPr marL="342900" indent="-342900">
              <a:buAutoNum type="arabicParenR"/>
            </a:pPr>
            <a:r>
              <a:rPr lang="en-US" dirty="0"/>
              <a:t>Motivational Language: save energy/water/money, equality, livability</a:t>
            </a:r>
          </a:p>
          <a:p>
            <a:endParaRPr lang="en-US" dirty="0"/>
          </a:p>
        </p:txBody>
      </p:sp>
      <p:sp>
        <p:nvSpPr>
          <p:cNvPr id="4" name="Slide Number Placeholder 3"/>
          <p:cNvSpPr>
            <a:spLocks noGrp="1"/>
          </p:cNvSpPr>
          <p:nvPr>
            <p:ph type="sldNum" sz="quarter" idx="10"/>
          </p:nvPr>
        </p:nvSpPr>
        <p:spPr/>
        <p:txBody>
          <a:bodyPr/>
          <a:lstStyle/>
          <a:p>
            <a:fld id="{CEBA8A7A-2C46-4158-9CC8-C2797FEB71DB}" type="slidenum">
              <a:rPr lang="en-US" smtClean="0"/>
              <a:t>21</a:t>
            </a:fld>
            <a:endParaRPr lang="en-US"/>
          </a:p>
        </p:txBody>
      </p:sp>
    </p:spTree>
    <p:extLst>
      <p:ext uri="{BB962C8B-B14F-4D97-AF65-F5344CB8AC3E}">
        <p14:creationId xmlns:p14="http://schemas.microsoft.com/office/powerpoint/2010/main" val="2655693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find some support that seasonality is relevant in defining messaging. Particularly that summer months tend to increase the frequency with which administrative organizations and political programming are discussed (all else being equal). The analysis also reveals that the number of utility programs discussed in these communications decreases in comparison with other times of year. Although this may seem counter-intuitive, it is due to the decreasing variety of utility programming discussed within the bill insert during the cooling months. This is likely an attempt to focus on tips and programs that have the largest impact on summer’s peak demand.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Political activity mentions seem to increase in months with severe weather events when controlling for the proportionality of coding, when controlling for years this effect seems to diminish, possibly because of the election cycle in the city. However, in two of our three model specification severe weather events seem to increase messaging around solid waste. This is likely related to the predictability of severe storms and concerns related to yard waste, debris, flooding and sewers. </a:t>
            </a:r>
            <a:endParaRPr lang="en-US" dirty="0"/>
          </a:p>
        </p:txBody>
      </p:sp>
      <p:sp>
        <p:nvSpPr>
          <p:cNvPr id="4" name="Slide Number Placeholder 3"/>
          <p:cNvSpPr>
            <a:spLocks noGrp="1"/>
          </p:cNvSpPr>
          <p:nvPr>
            <p:ph type="sldNum" sz="quarter" idx="10"/>
          </p:nvPr>
        </p:nvSpPr>
        <p:spPr/>
        <p:txBody>
          <a:bodyPr/>
          <a:lstStyle/>
          <a:p>
            <a:fld id="{CEBA8A7A-2C46-4158-9CC8-C2797FEB71DB}" type="slidenum">
              <a:rPr lang="en-US" smtClean="0"/>
              <a:t>23</a:t>
            </a:fld>
            <a:endParaRPr lang="en-US"/>
          </a:p>
        </p:txBody>
      </p:sp>
    </p:spTree>
    <p:extLst>
      <p:ext uri="{BB962C8B-B14F-4D97-AF65-F5344CB8AC3E}">
        <p14:creationId xmlns:p14="http://schemas.microsoft.com/office/powerpoint/2010/main" val="3249130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A2: Substantial administrative reorganization (centralizing)—</a:t>
            </a:r>
            <a:r>
              <a:rPr lang="en-US" dirty="0"/>
              <a:t>Experienced only one large reorganization event near end of time period, change from TU billing insert to </a:t>
            </a:r>
            <a:r>
              <a:rPr lang="en-US" dirty="0" err="1"/>
              <a:t>Tallahasee</a:t>
            </a:r>
            <a:r>
              <a:rPr lang="en-US" dirty="0"/>
              <a:t> Monthly newsletter happens at very end of time period </a:t>
            </a:r>
          </a:p>
          <a:p>
            <a:endParaRPr lang="en-US" dirty="0"/>
          </a:p>
        </p:txBody>
      </p:sp>
      <p:sp>
        <p:nvSpPr>
          <p:cNvPr id="4" name="Slide Number Placeholder 3"/>
          <p:cNvSpPr>
            <a:spLocks noGrp="1"/>
          </p:cNvSpPr>
          <p:nvPr>
            <p:ph type="sldNum" sz="quarter" idx="10"/>
          </p:nvPr>
        </p:nvSpPr>
        <p:spPr/>
        <p:txBody>
          <a:bodyPr/>
          <a:lstStyle/>
          <a:p>
            <a:fld id="{CEBA8A7A-2C46-4158-9CC8-C2797FEB71DB}" type="slidenum">
              <a:rPr lang="en-US" smtClean="0"/>
              <a:t>28</a:t>
            </a:fld>
            <a:endParaRPr lang="en-US"/>
          </a:p>
        </p:txBody>
      </p:sp>
    </p:spTree>
    <p:extLst>
      <p:ext uri="{BB962C8B-B14F-4D97-AF65-F5344CB8AC3E}">
        <p14:creationId xmlns:p14="http://schemas.microsoft.com/office/powerpoint/2010/main" val="2360388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Incorporates</a:t>
            </a:r>
            <a:r>
              <a:rPr lang="en-US" baseline="0" dirty="0"/>
              <a:t> years 2004-2016 at the month level</a:t>
            </a:r>
          </a:p>
          <a:p>
            <a:r>
              <a:rPr lang="en-US" baseline="0" dirty="0"/>
              <a:t>2011-2016 at the 30 min. interval data</a:t>
            </a:r>
          </a:p>
          <a:p>
            <a:endParaRPr lang="en-US" baseline="0" dirty="0"/>
          </a:p>
          <a:p>
            <a:r>
              <a:rPr lang="en-US" baseline="0" dirty="0"/>
              <a:t>The analysis to follow is over the 2004-2011 data. Typically involves a smaller random sample of the data, roughly 4400 homes. </a:t>
            </a:r>
            <a:endParaRPr lang="en-US" dirty="0"/>
          </a:p>
        </p:txBody>
      </p:sp>
      <p:sp>
        <p:nvSpPr>
          <p:cNvPr id="4" name="Slide Number Placeholder 3"/>
          <p:cNvSpPr>
            <a:spLocks noGrp="1"/>
          </p:cNvSpPr>
          <p:nvPr>
            <p:ph type="sldNum" sz="quarter" idx="10"/>
          </p:nvPr>
        </p:nvSpPr>
        <p:spPr/>
        <p:txBody>
          <a:bodyPr/>
          <a:lstStyle/>
          <a:p>
            <a:fld id="{57795601-A042-440C-AC42-4A9962C95EF2}"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147218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Loan 1% Rebate 3% Audit 7%</a:t>
            </a:r>
          </a:p>
          <a:p>
            <a:endParaRPr lang="en-US" altLang="en-US" dirty="0"/>
          </a:p>
          <a:p>
            <a:r>
              <a:rPr lang="en-US" altLang="en-US" dirty="0"/>
              <a:t>Loan Program 75kwh reductions per participant per hour</a:t>
            </a:r>
          </a:p>
          <a:p>
            <a:endParaRPr lang="en-US" altLang="en-US" dirty="0"/>
          </a:p>
          <a:p>
            <a:r>
              <a:rPr lang="en-US" altLang="en-US" dirty="0"/>
              <a:t>Rebate Program 63kwh reductions per participant per hour</a:t>
            </a:r>
          </a:p>
          <a:p>
            <a:endParaRPr lang="en-US" altLang="en-US" dirty="0"/>
          </a:p>
          <a:p>
            <a:r>
              <a:rPr lang="en-US" altLang="en-US" dirty="0"/>
              <a:t>Audit Program 36kwh reductions per participant per hour</a:t>
            </a:r>
          </a:p>
          <a:p>
            <a:endParaRPr lang="en-US" altLang="en-US" dirty="0"/>
          </a:p>
        </p:txBody>
      </p:sp>
      <p:sp>
        <p:nvSpPr>
          <p:cNvPr id="4" name="Slide Number Placeholder 3"/>
          <p:cNvSpPr>
            <a:spLocks noGrp="1"/>
          </p:cNvSpPr>
          <p:nvPr>
            <p:ph type="sldNum" sz="quarter" idx="5"/>
          </p:nvPr>
        </p:nvSpPr>
        <p:spPr/>
        <p:txBody>
          <a:bodyPr/>
          <a:lstStyle/>
          <a:p>
            <a:pPr>
              <a:defRPr/>
            </a:pPr>
            <a:fld id="{8AEAA45C-F704-4472-A92F-FF9AEEDDEF33}" type="slidenum">
              <a:rPr lang="en-US" smtClean="0"/>
              <a:pPr>
                <a:defRPr/>
              </a:pPr>
              <a:t>5</a:t>
            </a:fld>
            <a:endParaRPr lang="en-US"/>
          </a:p>
        </p:txBody>
      </p:sp>
    </p:spTree>
    <p:extLst>
      <p:ext uri="{BB962C8B-B14F-4D97-AF65-F5344CB8AC3E}">
        <p14:creationId xmlns:p14="http://schemas.microsoft.com/office/powerpoint/2010/main" val="2107397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Participation in Energy Policy decreases kWh consumption for participants, while only participation in the AUDIT Program also decreases water.  </a:t>
            </a:r>
          </a:p>
          <a:p>
            <a:r>
              <a:rPr lang="en-US" dirty="0"/>
              <a:t>Since Participation in the Audit program is much larger than the other two programs there is a net benefit of these combined programs to water consumption. </a:t>
            </a:r>
          </a:p>
          <a:p>
            <a:endParaRPr lang="en-US" dirty="0"/>
          </a:p>
          <a:p>
            <a:r>
              <a:rPr lang="en-US" dirty="0"/>
              <a:t>However, In some areas participation in these programs</a:t>
            </a:r>
            <a:r>
              <a:rPr lang="en-US" baseline="0" dirty="0"/>
              <a:t> may not have participation rates similar to Tallahassee and their average estimated net benefit may be less. </a:t>
            </a:r>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E1047506-BDDB-4C40-93FE-9832B936AB58}" type="slidenum">
              <a:rPr lang="en-US" smtClean="0"/>
              <a:pPr/>
              <a:t>7</a:t>
            </a:fld>
            <a:endParaRPr lang="en-US" dirty="0"/>
          </a:p>
        </p:txBody>
      </p:sp>
    </p:spTree>
    <p:extLst>
      <p:ext uri="{BB962C8B-B14F-4D97-AF65-F5344CB8AC3E}">
        <p14:creationId xmlns:p14="http://schemas.microsoft.com/office/powerpoint/2010/main" val="559382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Census</a:t>
            </a:r>
            <a:r>
              <a:rPr lang="en-US" baseline="0" dirty="0"/>
              <a:t> data that Matters for the REBATE: </a:t>
            </a:r>
            <a:r>
              <a:rPr lang="en-US" dirty="0"/>
              <a:t>Median income (-),</a:t>
            </a:r>
            <a:r>
              <a:rPr lang="en-US" baseline="0" dirty="0"/>
              <a:t> bachelors degrees (+)</a:t>
            </a:r>
          </a:p>
          <a:p>
            <a:r>
              <a:rPr lang="en-US" baseline="0" dirty="0"/>
              <a:t>Housing stock Characteristics for REBATE: Age of the home</a:t>
            </a:r>
          </a:p>
          <a:p>
            <a:endParaRPr lang="en-US" baseline="0" dirty="0"/>
          </a:p>
          <a:p>
            <a:r>
              <a:rPr lang="en-US" baseline="0" dirty="0"/>
              <a:t>High Bills in previous months increase likelihood of AUDIT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385CAE5-10E1-43B8-9F01-2AF35D825280}" type="slidenum">
              <a:rPr lang="en-US" smtClean="0"/>
              <a:t>8</a:t>
            </a:fld>
            <a:endParaRPr lang="en-US"/>
          </a:p>
        </p:txBody>
      </p:sp>
    </p:spTree>
    <p:extLst>
      <p:ext uri="{BB962C8B-B14F-4D97-AF65-F5344CB8AC3E}">
        <p14:creationId xmlns:p14="http://schemas.microsoft.com/office/powerpoint/2010/main" val="166571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Proximity matters in all cases, being MORE important in the LOAN than any other case. This suggests</a:t>
            </a:r>
            <a:r>
              <a:rPr lang="en-US" baseline="0" dirty="0"/>
              <a:t> that participation may be more information dependent in the LOAN program than any of the others. </a:t>
            </a:r>
          </a:p>
          <a:p>
            <a:endParaRPr lang="en-US" baseline="0" dirty="0"/>
          </a:p>
          <a:p>
            <a:r>
              <a:rPr lang="en-US" baseline="0" dirty="0"/>
              <a:t>Information Clusters that matter at the individual Level:</a:t>
            </a:r>
          </a:p>
          <a:p>
            <a:endParaRPr lang="en-US" baseline="0" dirty="0"/>
          </a:p>
          <a:p>
            <a:r>
              <a:rPr lang="en-US" baseline="0" dirty="0"/>
              <a:t>Rebate: Energy </a:t>
            </a:r>
            <a:r>
              <a:rPr lang="en-US" baseline="0" dirty="0" err="1"/>
              <a:t>Efficienct</a:t>
            </a:r>
            <a:r>
              <a:rPr lang="en-US" baseline="0" dirty="0"/>
              <a:t> and Public Service Commission</a:t>
            </a:r>
          </a:p>
          <a:p>
            <a:r>
              <a:rPr lang="en-US" baseline="0" dirty="0"/>
              <a:t>LOAN: Energy Efficiency is positively related, but and confusion with the messaging (renewables or PSC) and participation decreases. </a:t>
            </a:r>
            <a:endParaRPr lang="en-US" dirty="0"/>
          </a:p>
        </p:txBody>
      </p:sp>
      <p:sp>
        <p:nvSpPr>
          <p:cNvPr id="4" name="Slide Number Placeholder 3"/>
          <p:cNvSpPr>
            <a:spLocks noGrp="1"/>
          </p:cNvSpPr>
          <p:nvPr>
            <p:ph type="sldNum" sz="quarter" idx="10"/>
          </p:nvPr>
        </p:nvSpPr>
        <p:spPr/>
        <p:txBody>
          <a:bodyPr/>
          <a:lstStyle/>
          <a:p>
            <a:fld id="{8385CAE5-10E1-43B8-9F01-2AF35D825280}" type="slidenum">
              <a:rPr lang="en-US" smtClean="0"/>
              <a:t>9</a:t>
            </a:fld>
            <a:endParaRPr lang="en-US"/>
          </a:p>
        </p:txBody>
      </p:sp>
    </p:spTree>
    <p:extLst>
      <p:ext uri="{BB962C8B-B14F-4D97-AF65-F5344CB8AC3E}">
        <p14:creationId xmlns:p14="http://schemas.microsoft.com/office/powerpoint/2010/main" val="1657791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Growing literatures in political science, public administration, planning,  urban studies, and energy policy address the role that city governments play in promoting environmental sustainability through municipal utilities  (</a:t>
            </a:r>
            <a:r>
              <a:rPr lang="en-US" sz="1200" kern="1200" dirty="0" err="1">
                <a:solidFill>
                  <a:schemeClr val="tx1"/>
                </a:solidFill>
                <a:effectLst/>
                <a:latin typeface="+mn-lt"/>
                <a:ea typeface="+mn-ea"/>
                <a:cs typeface="+mn-cs"/>
              </a:rPr>
              <a:t>Portney</a:t>
            </a:r>
            <a:r>
              <a:rPr lang="en-US" sz="1200" kern="1200" dirty="0">
                <a:solidFill>
                  <a:schemeClr val="tx1"/>
                </a:solidFill>
                <a:effectLst/>
                <a:latin typeface="+mn-lt"/>
                <a:ea typeface="+mn-ea"/>
                <a:cs typeface="+mn-cs"/>
              </a:rPr>
              <a:t> 2013;  </a:t>
            </a:r>
            <a:r>
              <a:rPr lang="en-US" sz="1200" kern="1200" dirty="0" err="1">
                <a:solidFill>
                  <a:schemeClr val="tx1"/>
                </a:solidFill>
                <a:effectLst/>
                <a:latin typeface="+mn-lt"/>
                <a:ea typeface="+mn-ea"/>
                <a:cs typeface="+mn-cs"/>
              </a:rPr>
              <a:t>Feiock</a:t>
            </a:r>
            <a:r>
              <a:rPr lang="en-US" sz="1200" kern="1200" dirty="0">
                <a:solidFill>
                  <a:schemeClr val="tx1"/>
                </a:solidFill>
                <a:effectLst/>
                <a:latin typeface="+mn-lt"/>
                <a:ea typeface="+mn-ea"/>
                <a:cs typeface="+mn-cs"/>
              </a:rPr>
              <a:t> and Coutts 2014; </a:t>
            </a:r>
            <a:r>
              <a:rPr lang="en-US" sz="1200" kern="1200" dirty="0" err="1">
                <a:solidFill>
                  <a:schemeClr val="tx1"/>
                </a:solidFill>
                <a:effectLst/>
                <a:latin typeface="+mn-lt"/>
                <a:ea typeface="+mn-ea"/>
                <a:cs typeface="+mn-cs"/>
              </a:rPr>
              <a:t>Hamsy</a:t>
            </a:r>
            <a:r>
              <a:rPr lang="en-US" sz="1200" kern="1200" dirty="0">
                <a:solidFill>
                  <a:schemeClr val="tx1"/>
                </a:solidFill>
                <a:effectLst/>
                <a:latin typeface="+mn-lt"/>
                <a:ea typeface="+mn-ea"/>
                <a:cs typeface="+mn-cs"/>
              </a:rPr>
              <a:t> 2016),  the types of  programs and policy actions they undertake (</a:t>
            </a:r>
            <a:r>
              <a:rPr lang="en-US" sz="1200" kern="1200" dirty="0" err="1">
                <a:solidFill>
                  <a:schemeClr val="tx1"/>
                </a:solidFill>
                <a:effectLst/>
                <a:latin typeface="+mn-lt"/>
                <a:ea typeface="+mn-ea"/>
                <a:cs typeface="+mn-cs"/>
              </a:rPr>
              <a:t>Portney</a:t>
            </a:r>
            <a:r>
              <a:rPr lang="en-US" sz="1200" kern="1200" dirty="0">
                <a:solidFill>
                  <a:schemeClr val="tx1"/>
                </a:solidFill>
                <a:effectLst/>
                <a:latin typeface="+mn-lt"/>
                <a:ea typeface="+mn-ea"/>
                <a:cs typeface="+mn-cs"/>
              </a:rPr>
              <a:t> 2013; </a:t>
            </a:r>
            <a:r>
              <a:rPr lang="en-US" sz="1200" kern="1200" dirty="0" err="1">
                <a:solidFill>
                  <a:schemeClr val="tx1"/>
                </a:solidFill>
                <a:effectLst/>
                <a:latin typeface="+mn-lt"/>
                <a:ea typeface="+mn-ea"/>
                <a:cs typeface="+mn-cs"/>
              </a:rPr>
              <a:t>Betsill</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Bulkeley</a:t>
            </a:r>
            <a:r>
              <a:rPr lang="en-US" sz="1200" kern="1200" dirty="0">
                <a:solidFill>
                  <a:schemeClr val="tx1"/>
                </a:solidFill>
                <a:effectLst/>
                <a:latin typeface="+mn-lt"/>
                <a:ea typeface="+mn-ea"/>
                <a:cs typeface="+mn-cs"/>
              </a:rPr>
              <a:t>, 2004; </a:t>
            </a:r>
            <a:r>
              <a:rPr lang="en-US" sz="1200" kern="1200" dirty="0" err="1">
                <a:solidFill>
                  <a:schemeClr val="tx1"/>
                </a:solidFill>
                <a:effectLst/>
                <a:latin typeface="+mn-lt"/>
                <a:ea typeface="+mn-ea"/>
                <a:cs typeface="+mn-cs"/>
              </a:rPr>
              <a:t>Honsy</a:t>
            </a:r>
            <a:r>
              <a:rPr lang="en-US" sz="1200" kern="1200" dirty="0">
                <a:solidFill>
                  <a:schemeClr val="tx1"/>
                </a:solidFill>
                <a:effectLst/>
                <a:latin typeface="+mn-lt"/>
                <a:ea typeface="+mn-ea"/>
                <a:cs typeface="+mn-cs"/>
              </a:rPr>
              <a:t> 2016), and innovative strategies  (</a:t>
            </a:r>
            <a:r>
              <a:rPr lang="en-US" sz="1200" kern="1200" dirty="0" err="1">
                <a:solidFill>
                  <a:schemeClr val="tx1"/>
                </a:solidFill>
                <a:effectLst/>
                <a:latin typeface="+mn-lt"/>
                <a:ea typeface="+mn-ea"/>
                <a:cs typeface="+mn-cs"/>
              </a:rPr>
              <a:t>Xue</a:t>
            </a:r>
            <a:r>
              <a:rPr lang="en-US" sz="1200" kern="1200" dirty="0">
                <a:solidFill>
                  <a:schemeClr val="tx1"/>
                </a:solidFill>
                <a:effectLst/>
                <a:latin typeface="+mn-lt"/>
                <a:ea typeface="+mn-ea"/>
                <a:cs typeface="+mn-cs"/>
              </a:rPr>
              <a:t> et al. 2014) that encourage re-</a:t>
            </a:r>
            <a:r>
              <a:rPr lang="en-US" sz="1200" kern="1200" dirty="0" err="1">
                <a:solidFill>
                  <a:schemeClr val="tx1"/>
                </a:solidFill>
                <a:effectLst/>
                <a:latin typeface="+mn-lt"/>
                <a:ea typeface="+mn-ea"/>
                <a:cs typeface="+mn-cs"/>
              </a:rPr>
              <a:t>municipalization</a:t>
            </a:r>
            <a:r>
              <a:rPr lang="en-US" sz="1200" kern="1200" dirty="0">
                <a:solidFill>
                  <a:schemeClr val="tx1"/>
                </a:solidFill>
                <a:effectLst/>
                <a:latin typeface="+mn-lt"/>
                <a:ea typeface="+mn-ea"/>
                <a:cs typeface="+mn-cs"/>
              </a:rPr>
              <a:t> of utilities (</a:t>
            </a:r>
            <a:r>
              <a:rPr lang="en-US" sz="1200" kern="1200" dirty="0" err="1">
                <a:solidFill>
                  <a:schemeClr val="tx1"/>
                </a:solidFill>
                <a:effectLst/>
                <a:latin typeface="+mn-lt"/>
                <a:ea typeface="+mn-ea"/>
                <a:cs typeface="+mn-cs"/>
              </a:rPr>
              <a:t>Novaro</a:t>
            </a:r>
            <a:r>
              <a:rPr lang="en-US" sz="1200" kern="1200" dirty="0">
                <a:solidFill>
                  <a:schemeClr val="tx1"/>
                </a:solidFill>
                <a:effectLst/>
                <a:latin typeface="+mn-lt"/>
                <a:ea typeface="+mn-ea"/>
                <a:cs typeface="+mn-cs"/>
              </a:rPr>
              <a:t> &amp; </a:t>
            </a:r>
            <a:r>
              <a:rPr lang="en-US" sz="1200" kern="1200" dirty="0" err="1">
                <a:solidFill>
                  <a:schemeClr val="tx1"/>
                </a:solidFill>
                <a:effectLst/>
                <a:latin typeface="+mn-lt"/>
                <a:ea typeface="+mn-ea"/>
                <a:cs typeface="+mn-cs"/>
              </a:rPr>
              <a:t>Bercelli</a:t>
            </a:r>
            <a:r>
              <a:rPr lang="en-US" sz="1200" kern="1200" dirty="0">
                <a:solidFill>
                  <a:schemeClr val="tx1"/>
                </a:solidFill>
                <a:effectLst/>
                <a:latin typeface="+mn-lt"/>
                <a:ea typeface="+mn-ea"/>
                <a:cs typeface="+mn-cs"/>
              </a:rPr>
              <a:t>, 2016).</a:t>
            </a:r>
          </a:p>
          <a:p>
            <a:endParaRPr lang="en-US" dirty="0"/>
          </a:p>
          <a:p>
            <a:endParaRPr lang="en-US" dirty="0"/>
          </a:p>
          <a:p>
            <a:r>
              <a:rPr lang="en-US" dirty="0"/>
              <a:t>Tallahassee was</a:t>
            </a:r>
            <a:r>
              <a:rPr lang="en-US" baseline="0" dirty="0"/>
              <a:t> named the 2012 #1 MOU in the country. They have 100,000 customers and are one of the larger MOU’s in the country. They offer a wide range of different policies. </a:t>
            </a:r>
            <a:endParaRPr lang="en-US" dirty="0"/>
          </a:p>
          <a:p>
            <a:endParaRPr lang="en-US" dirty="0"/>
          </a:p>
          <a:p>
            <a:r>
              <a:rPr lang="en-US" dirty="0"/>
              <a:t>There is some debate about the read rate of bill inserts. 38% of respondents</a:t>
            </a:r>
            <a:r>
              <a:rPr lang="en-US" baseline="0" dirty="0"/>
              <a:t> in a 1992 study said they always read the bill inserts </a:t>
            </a:r>
            <a:r>
              <a:rPr lang="en-US" baseline="0" dirty="0" err="1"/>
              <a:t>whil</a:t>
            </a:r>
            <a:r>
              <a:rPr lang="en-US" baseline="0" dirty="0"/>
              <a:t> 59% said they sometimes read them. </a:t>
            </a:r>
            <a:endParaRPr lang="en-US" dirty="0"/>
          </a:p>
        </p:txBody>
      </p:sp>
      <p:sp>
        <p:nvSpPr>
          <p:cNvPr id="4" name="Slide Number Placeholder 3"/>
          <p:cNvSpPr>
            <a:spLocks noGrp="1"/>
          </p:cNvSpPr>
          <p:nvPr>
            <p:ph type="sldNum" sz="quarter" idx="10"/>
          </p:nvPr>
        </p:nvSpPr>
        <p:spPr/>
        <p:txBody>
          <a:bodyPr/>
          <a:lstStyle/>
          <a:p>
            <a:fld id="{CEBA8A7A-2C46-4158-9CC8-C2797FEB71DB}" type="slidenum">
              <a:rPr lang="en-US" smtClean="0"/>
              <a:t>14</a:t>
            </a:fld>
            <a:endParaRPr lang="en-US"/>
          </a:p>
        </p:txBody>
      </p:sp>
    </p:spTree>
    <p:extLst>
      <p:ext uri="{BB962C8B-B14F-4D97-AF65-F5344CB8AC3E}">
        <p14:creationId xmlns:p14="http://schemas.microsoft.com/office/powerpoint/2010/main" val="819376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Something as</a:t>
            </a:r>
            <a:r>
              <a:rPr lang="en-US" baseline="0" dirty="0"/>
              <a:t> innocuous as a utility bill insert delivered every month into your home may have a very specific and intentional message from your local government. In the City of Tallahassee </a:t>
            </a:r>
          </a:p>
          <a:p>
            <a:endParaRPr lang="en-US" baseline="0" dirty="0"/>
          </a:p>
          <a:p>
            <a:r>
              <a:rPr lang="en-US" baseline="0" dirty="0"/>
              <a:t>There are a total of 76 digitally provided bill inserts (2011-2017). We requested access to these in October 2016 and received archived files. We coded the 68 we received that date from January 2011-October 2016. When making this request they decided to start a digital archive and now have posted the rest of these files online. These will be coded in a subsequent study. </a:t>
            </a:r>
          </a:p>
        </p:txBody>
      </p:sp>
      <p:sp>
        <p:nvSpPr>
          <p:cNvPr id="4" name="Slide Number Placeholder 3"/>
          <p:cNvSpPr>
            <a:spLocks noGrp="1"/>
          </p:cNvSpPr>
          <p:nvPr>
            <p:ph type="sldNum" sz="quarter" idx="10"/>
          </p:nvPr>
        </p:nvSpPr>
        <p:spPr/>
        <p:txBody>
          <a:bodyPr/>
          <a:lstStyle/>
          <a:p>
            <a:fld id="{CEBA8A7A-2C46-4158-9CC8-C2797FEB71DB}" type="slidenum">
              <a:rPr lang="en-US" smtClean="0"/>
              <a:t>15</a:t>
            </a:fld>
            <a:endParaRPr lang="en-US"/>
          </a:p>
        </p:txBody>
      </p:sp>
    </p:spTree>
    <p:extLst>
      <p:ext uri="{BB962C8B-B14F-4D97-AF65-F5344CB8AC3E}">
        <p14:creationId xmlns:p14="http://schemas.microsoft.com/office/powerpoint/2010/main" val="3925241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coding these documents we utilized </a:t>
            </a:r>
            <a:r>
              <a:rPr lang="en-US" dirty="0" err="1"/>
              <a:t>Jaccard’s</a:t>
            </a:r>
            <a:r>
              <a:rPr lang="en-US" dirty="0"/>
              <a:t> </a:t>
            </a:r>
            <a:r>
              <a:rPr lang="en-US" dirty="0" err="1"/>
              <a:t>coefficienct</a:t>
            </a:r>
            <a:r>
              <a:rPr lang="en-US" dirty="0"/>
              <a:t> occurrence to mathematically define clusters</a:t>
            </a:r>
            <a:r>
              <a:rPr lang="en-US" baseline="0" dirty="0"/>
              <a:t> in our coded data. This helped us to create categories of information that were mathematically alike. We wound up with 9 different clusters. </a:t>
            </a:r>
            <a:endParaRPr lang="en-US" dirty="0"/>
          </a:p>
        </p:txBody>
      </p:sp>
      <p:sp>
        <p:nvSpPr>
          <p:cNvPr id="4" name="Slide Number Placeholder 3"/>
          <p:cNvSpPr>
            <a:spLocks noGrp="1"/>
          </p:cNvSpPr>
          <p:nvPr>
            <p:ph type="sldNum" sz="quarter" idx="10"/>
          </p:nvPr>
        </p:nvSpPr>
        <p:spPr/>
        <p:txBody>
          <a:bodyPr/>
          <a:lstStyle/>
          <a:p>
            <a:fld id="{CEBA8A7A-2C46-4158-9CC8-C2797FEB71DB}" type="slidenum">
              <a:rPr lang="en-US" smtClean="0"/>
              <a:t>20</a:t>
            </a:fld>
            <a:endParaRPr lang="en-US"/>
          </a:p>
        </p:txBody>
      </p:sp>
    </p:spTree>
    <p:extLst>
      <p:ext uri="{BB962C8B-B14F-4D97-AF65-F5344CB8AC3E}">
        <p14:creationId xmlns:p14="http://schemas.microsoft.com/office/powerpoint/2010/main" val="3109609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CDA9AC-8F58-4EB5-86C2-0E49801C6B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08344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9ADF06-04E3-4CF3-A656-26B514CE048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68869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3B80F8-F011-43DC-81A7-868BE017972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60207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CDA9AC-8F58-4EB5-86C2-0E49801C6B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1393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6C02F4-7BEB-42DF-9FBA-CD68173F549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01609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CD61DA-117B-43D4-A0BF-46B9AA3484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10706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C6445E-5A80-49D1-B690-584936EB6AD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69138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8B36EFA-2EBD-4E9B-BE2E-78C35F025B8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75920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F67B5CF-C8FD-4B15-8BDF-2BBBF07DB72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18638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BB4B28D-47FD-4AA0-9BC7-8D91455E4B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7023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1FDB59D-EBFF-4918-AD13-255D618C9C0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93853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6C02F4-7BEB-42DF-9FBA-CD68173F549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527722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9EB54B0-D12A-48E5-B150-ED58D3BB140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37016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9ADF06-04E3-4CF3-A656-26B514CE048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63096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3B80F8-F011-43DC-81A7-868BE017972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279623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EC0122-9F52-4279-94AF-2B10569C7A68}" type="datetimeFigureOut">
              <a:rPr lang="en-US" smtClean="0">
                <a:solidFill>
                  <a:prstClr val="black">
                    <a:tint val="75000"/>
                  </a:prstClr>
                </a:solidFill>
              </a:rPr>
              <a:pPr/>
              <a:t>7/29/2017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6C58CB3-6FEC-4490-9E42-B4F628EC5A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7833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63A6E7-6744-E24C-980E-357FA7D3F60A}" type="datetime1">
              <a:rPr lang="en-US" smtClean="0">
                <a:solidFill>
                  <a:prstClr val="black">
                    <a:tint val="75000"/>
                  </a:prstClr>
                </a:solidFill>
              </a:rPr>
              <a:pPr/>
              <a:t>7/29/2017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FCE0C-F9AD-4719-B0A5-A468BE8E1DF8}" type="slidenum">
              <a:rPr lang="en-US" smtClean="0"/>
              <a:pPr/>
              <a:t>‹#›</a:t>
            </a:fld>
            <a:endParaRPr lang="en-US"/>
          </a:p>
        </p:txBody>
      </p:sp>
    </p:spTree>
    <p:extLst>
      <p:ext uri="{BB962C8B-B14F-4D97-AF65-F5344CB8AC3E}">
        <p14:creationId xmlns:p14="http://schemas.microsoft.com/office/powerpoint/2010/main" val="4686245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CE41DBE-B242-C74C-BE92-FDC1EBBCF011}" type="datetime1">
              <a:rPr lang="en-US" smtClean="0">
                <a:solidFill>
                  <a:prstClr val="black">
                    <a:tint val="75000"/>
                  </a:prstClr>
                </a:solidFill>
              </a:rPr>
              <a:pPr/>
              <a:t>7/29/2017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FCE0C-F9AD-4719-B0A5-A468BE8E1DF8}" type="slidenum">
              <a:rPr lang="en-US" smtClean="0"/>
              <a:pPr/>
              <a:t>‹#›</a:t>
            </a:fld>
            <a:endParaRPr lang="en-US"/>
          </a:p>
        </p:txBody>
      </p:sp>
    </p:spTree>
    <p:extLst>
      <p:ext uri="{BB962C8B-B14F-4D97-AF65-F5344CB8AC3E}">
        <p14:creationId xmlns:p14="http://schemas.microsoft.com/office/powerpoint/2010/main" val="26709906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FABE43-289A-A74A-B452-BD75D886E238}" type="datetime1">
              <a:rPr lang="en-US" smtClean="0">
                <a:solidFill>
                  <a:prstClr val="black">
                    <a:tint val="75000"/>
                  </a:prstClr>
                </a:solidFill>
              </a:rPr>
              <a:pPr/>
              <a:t>7/29/2017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FCE0C-F9AD-4719-B0A5-A468BE8E1DF8}" type="slidenum">
              <a:rPr lang="en-US" smtClean="0"/>
              <a:pPr/>
              <a:t>‹#›</a:t>
            </a:fld>
            <a:endParaRPr lang="en-US"/>
          </a:p>
        </p:txBody>
      </p:sp>
    </p:spTree>
    <p:extLst>
      <p:ext uri="{BB962C8B-B14F-4D97-AF65-F5344CB8AC3E}">
        <p14:creationId xmlns:p14="http://schemas.microsoft.com/office/powerpoint/2010/main" val="12441265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07A94F-0591-DA44-B7DA-79F2305E1F37}" type="datetime1">
              <a:rPr lang="en-US" smtClean="0">
                <a:solidFill>
                  <a:prstClr val="black">
                    <a:tint val="75000"/>
                  </a:prstClr>
                </a:solidFill>
              </a:rPr>
              <a:pPr/>
              <a:t>7/29/2017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FCE0C-F9AD-4719-B0A5-A468BE8E1DF8}" type="slidenum">
              <a:rPr lang="en-US" smtClean="0"/>
              <a:pPr/>
              <a:t>‹#›</a:t>
            </a:fld>
            <a:endParaRPr lang="en-US"/>
          </a:p>
        </p:txBody>
      </p:sp>
    </p:spTree>
    <p:extLst>
      <p:ext uri="{BB962C8B-B14F-4D97-AF65-F5344CB8AC3E}">
        <p14:creationId xmlns:p14="http://schemas.microsoft.com/office/powerpoint/2010/main" val="4208946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699518-AC1F-204B-8890-6550E6A359F1}" type="datetime1">
              <a:rPr lang="en-US" smtClean="0">
                <a:solidFill>
                  <a:prstClr val="black">
                    <a:tint val="75000"/>
                  </a:prstClr>
                </a:solidFill>
              </a:rPr>
              <a:pPr/>
              <a:t>7/29/2017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FCE0C-F9AD-4719-B0A5-A468BE8E1DF8}" type="slidenum">
              <a:rPr lang="en-US" smtClean="0"/>
              <a:pPr/>
              <a:t>‹#›</a:t>
            </a:fld>
            <a:endParaRPr lang="en-US"/>
          </a:p>
        </p:txBody>
      </p:sp>
    </p:spTree>
    <p:extLst>
      <p:ext uri="{BB962C8B-B14F-4D97-AF65-F5344CB8AC3E}">
        <p14:creationId xmlns:p14="http://schemas.microsoft.com/office/powerpoint/2010/main" val="6586856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66BAFB-AC03-D742-A8A1-CC99C272D730}" type="datetime1">
              <a:rPr lang="en-US" smtClean="0">
                <a:solidFill>
                  <a:prstClr val="black">
                    <a:tint val="75000"/>
                  </a:prstClr>
                </a:solidFill>
              </a:rPr>
              <a:pPr/>
              <a:t>7/29/2017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FCE0C-F9AD-4719-B0A5-A468BE8E1DF8}" type="slidenum">
              <a:rPr lang="en-US" smtClean="0"/>
              <a:pPr/>
              <a:t>‹#›</a:t>
            </a:fld>
            <a:endParaRPr lang="en-US"/>
          </a:p>
        </p:txBody>
      </p:sp>
    </p:spTree>
    <p:extLst>
      <p:ext uri="{BB962C8B-B14F-4D97-AF65-F5344CB8AC3E}">
        <p14:creationId xmlns:p14="http://schemas.microsoft.com/office/powerpoint/2010/main" val="2748300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CD61DA-117B-43D4-A0BF-46B9AA3484B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25122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03F8C1-1CB3-5243-ACBB-CFB49AA4476E}" type="datetime1">
              <a:rPr lang="en-US" smtClean="0">
                <a:solidFill>
                  <a:prstClr val="black">
                    <a:tint val="75000"/>
                  </a:prstClr>
                </a:solidFill>
              </a:rPr>
              <a:pPr/>
              <a:t>7/29/2017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FCE0C-F9AD-4719-B0A5-A468BE8E1DF8}" type="slidenum">
              <a:rPr lang="en-US" smtClean="0"/>
              <a:pPr/>
              <a:t>‹#›</a:t>
            </a:fld>
            <a:endParaRPr lang="en-US"/>
          </a:p>
        </p:txBody>
      </p:sp>
    </p:spTree>
    <p:extLst>
      <p:ext uri="{BB962C8B-B14F-4D97-AF65-F5344CB8AC3E}">
        <p14:creationId xmlns:p14="http://schemas.microsoft.com/office/powerpoint/2010/main" val="19822476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0F9279-C0C5-2144-9B8A-5628F2696ED2}" type="datetime1">
              <a:rPr lang="en-US" smtClean="0">
                <a:solidFill>
                  <a:prstClr val="black">
                    <a:tint val="75000"/>
                  </a:prstClr>
                </a:solidFill>
              </a:rPr>
              <a:pPr/>
              <a:t>7/29/2017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FCE0C-F9AD-4719-B0A5-A468BE8E1DF8}" type="slidenum">
              <a:rPr lang="en-US" smtClean="0"/>
              <a:pPr/>
              <a:t>‹#›</a:t>
            </a:fld>
            <a:endParaRPr lang="en-US"/>
          </a:p>
        </p:txBody>
      </p:sp>
    </p:spTree>
    <p:extLst>
      <p:ext uri="{BB962C8B-B14F-4D97-AF65-F5344CB8AC3E}">
        <p14:creationId xmlns:p14="http://schemas.microsoft.com/office/powerpoint/2010/main" val="15261876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FA069B-5681-6541-98A6-D09CEFB62E6C}" type="datetime1">
              <a:rPr lang="en-US" smtClean="0">
                <a:solidFill>
                  <a:prstClr val="black">
                    <a:tint val="75000"/>
                  </a:prstClr>
                </a:solidFill>
              </a:rPr>
              <a:pPr/>
              <a:t>7/29/2017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FCE0C-F9AD-4719-B0A5-A468BE8E1DF8}" type="slidenum">
              <a:rPr lang="en-US" smtClean="0"/>
              <a:pPr/>
              <a:t>‹#›</a:t>
            </a:fld>
            <a:endParaRPr lang="en-US"/>
          </a:p>
        </p:txBody>
      </p:sp>
    </p:spTree>
    <p:extLst>
      <p:ext uri="{BB962C8B-B14F-4D97-AF65-F5344CB8AC3E}">
        <p14:creationId xmlns:p14="http://schemas.microsoft.com/office/powerpoint/2010/main" val="185026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AAB00D-22F6-9942-AA1E-2FD02C1BD50D}" type="datetime1">
              <a:rPr lang="en-US" smtClean="0">
                <a:solidFill>
                  <a:prstClr val="black">
                    <a:tint val="75000"/>
                  </a:prstClr>
                </a:solidFill>
              </a:rPr>
              <a:pPr/>
              <a:t>7/29/2017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FCE0C-F9AD-4719-B0A5-A468BE8E1DF8}" type="slidenum">
              <a:rPr lang="en-US" smtClean="0"/>
              <a:pPr/>
              <a:t>‹#›</a:t>
            </a:fld>
            <a:endParaRPr lang="en-US"/>
          </a:p>
        </p:txBody>
      </p:sp>
    </p:spTree>
    <p:extLst>
      <p:ext uri="{BB962C8B-B14F-4D97-AF65-F5344CB8AC3E}">
        <p14:creationId xmlns:p14="http://schemas.microsoft.com/office/powerpoint/2010/main" val="37090402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9A02B2-FF53-AF4B-A4C9-4BD122528879}" type="datetime1">
              <a:rPr lang="en-US" smtClean="0">
                <a:solidFill>
                  <a:prstClr val="black">
                    <a:tint val="75000"/>
                  </a:prstClr>
                </a:solidFill>
              </a:rPr>
              <a:pPr/>
              <a:t>7/29/2017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FCE0C-F9AD-4719-B0A5-A468BE8E1DF8}" type="slidenum">
              <a:rPr lang="en-US" smtClean="0"/>
              <a:pPr/>
              <a:t>‹#›</a:t>
            </a:fld>
            <a:endParaRPr lang="en-US"/>
          </a:p>
        </p:txBody>
      </p:sp>
    </p:spTree>
    <p:extLst>
      <p:ext uri="{BB962C8B-B14F-4D97-AF65-F5344CB8AC3E}">
        <p14:creationId xmlns:p14="http://schemas.microsoft.com/office/powerpoint/2010/main" val="5144742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EERE Black Slide Inner">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bg2">
                    <a:lumMod val="10000"/>
                  </a:schemeClr>
                </a:solidFill>
              </a:defRPr>
            </a:lvl1pPr>
          </a:lstStyle>
          <a:p>
            <a:r>
              <a:rPr lang="en-US" dirty="0"/>
              <a:t>Click to edit Master title style</a:t>
            </a:r>
          </a:p>
        </p:txBody>
      </p:sp>
      <p:sp>
        <p:nvSpPr>
          <p:cNvPr id="3" name="TextBox 2"/>
          <p:cNvSpPr txBox="1"/>
          <p:nvPr userDrawn="1"/>
        </p:nvSpPr>
        <p:spPr>
          <a:xfrm>
            <a:off x="133687" y="3994059"/>
            <a:ext cx="914400" cy="914400"/>
          </a:xfrm>
          <a:prstGeom prst="rect">
            <a:avLst/>
          </a:prstGeom>
        </p:spPr>
        <p:txBody>
          <a:bodyPr vert="horz" wrap="none" lIns="91440" tIns="45720" rIns="91440" bIns="45720" rtlCol="0">
            <a:normAutofit/>
          </a:bodyPr>
          <a:lstStyle/>
          <a:p>
            <a:pPr defTabSz="457200">
              <a:spcBef>
                <a:spcPct val="20000"/>
              </a:spcBef>
              <a:buFont typeface="Arial"/>
              <a:buNone/>
            </a:pPr>
            <a:endParaRPr lang="en-US" sz="2323" b="1" dirty="0">
              <a:solidFill>
                <a:srgbClr val="FFFFFF"/>
              </a:solidFill>
              <a:latin typeface="Arial Narrow"/>
              <a:cs typeface="Arial Narrow"/>
            </a:endParaRPr>
          </a:p>
        </p:txBody>
      </p:sp>
      <p:sp>
        <p:nvSpPr>
          <p:cNvPr id="5" name="Content Placeholder 4"/>
          <p:cNvSpPr>
            <a:spLocks noGrp="1"/>
          </p:cNvSpPr>
          <p:nvPr>
            <p:ph sz="quarter" idx="10"/>
          </p:nvPr>
        </p:nvSpPr>
        <p:spPr>
          <a:xfrm>
            <a:off x="457200" y="1066800"/>
            <a:ext cx="8458200" cy="502920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59751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BC5F3DC-C8D9-408B-9D96-3DCD5B55A1C7}" type="datetimeFigureOut">
              <a:rPr lang="en-US" smtClean="0"/>
              <a:t>7/29/2017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CE5D1-8462-4FB5-9BEA-EE3CAD632B6E}"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3200" y="6260754"/>
            <a:ext cx="2133601" cy="481909"/>
          </a:xfrm>
          <a:prstGeom prst="rect">
            <a:avLst/>
          </a:prstGeom>
        </p:spPr>
      </p:pic>
      <p:sp>
        <p:nvSpPr>
          <p:cNvPr id="8" name="Rectangle 7"/>
          <p:cNvSpPr/>
          <p:nvPr userDrawn="1"/>
        </p:nvSpPr>
        <p:spPr>
          <a:xfrm>
            <a:off x="0" y="0"/>
            <a:ext cx="381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7682213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C5F3DC-C8D9-408B-9D96-3DCD5B55A1C7}" type="datetimeFigureOut">
              <a:rPr lang="en-US" smtClean="0"/>
              <a:t>7/29/2017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CE5D1-8462-4FB5-9BEA-EE3CAD632B6E}" type="slidenum">
              <a:rPr lang="en-US" smtClean="0"/>
              <a:t>‹#›</a:t>
            </a:fld>
            <a:endParaRPr lang="en-US"/>
          </a:p>
        </p:txBody>
      </p:sp>
    </p:spTree>
    <p:extLst>
      <p:ext uri="{BB962C8B-B14F-4D97-AF65-F5344CB8AC3E}">
        <p14:creationId xmlns:p14="http://schemas.microsoft.com/office/powerpoint/2010/main" val="35040154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C5F3DC-C8D9-408B-9D96-3DCD5B55A1C7}" type="datetimeFigureOut">
              <a:rPr lang="en-US" smtClean="0"/>
              <a:t>7/29/2017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CE5D1-8462-4FB5-9BEA-EE3CAD632B6E}" type="slidenum">
              <a:rPr lang="en-US" smtClean="0"/>
              <a:t>‹#›</a:t>
            </a:fld>
            <a:endParaRPr lang="en-US"/>
          </a:p>
        </p:txBody>
      </p:sp>
    </p:spTree>
    <p:extLst>
      <p:ext uri="{BB962C8B-B14F-4D97-AF65-F5344CB8AC3E}">
        <p14:creationId xmlns:p14="http://schemas.microsoft.com/office/powerpoint/2010/main" val="31099270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C5F3DC-C8D9-408B-9D96-3DCD5B55A1C7}" type="datetimeFigureOut">
              <a:rPr lang="en-US" smtClean="0"/>
              <a:t>7/29/2017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CE5D1-8462-4FB5-9BEA-EE3CAD632B6E}" type="slidenum">
              <a:rPr lang="en-US" smtClean="0"/>
              <a:t>‹#›</a:t>
            </a:fld>
            <a:endParaRPr lang="en-US"/>
          </a:p>
        </p:txBody>
      </p:sp>
    </p:spTree>
    <p:extLst>
      <p:ext uri="{BB962C8B-B14F-4D97-AF65-F5344CB8AC3E}">
        <p14:creationId xmlns:p14="http://schemas.microsoft.com/office/powerpoint/2010/main" val="647093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C6445E-5A80-49D1-B690-584936EB6AD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150562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C5F3DC-C8D9-408B-9D96-3DCD5B55A1C7}" type="datetimeFigureOut">
              <a:rPr lang="en-US" smtClean="0"/>
              <a:t>7/29/2017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1CE5D1-8462-4FB5-9BEA-EE3CAD632B6E}" type="slidenum">
              <a:rPr lang="en-US" smtClean="0"/>
              <a:t>‹#›</a:t>
            </a:fld>
            <a:endParaRPr lang="en-US"/>
          </a:p>
        </p:txBody>
      </p:sp>
    </p:spTree>
    <p:extLst>
      <p:ext uri="{BB962C8B-B14F-4D97-AF65-F5344CB8AC3E}">
        <p14:creationId xmlns:p14="http://schemas.microsoft.com/office/powerpoint/2010/main" val="6688556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C5F3DC-C8D9-408B-9D96-3DCD5B55A1C7}" type="datetimeFigureOut">
              <a:rPr lang="en-US" smtClean="0"/>
              <a:t>7/29/2017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1CE5D1-8462-4FB5-9BEA-EE3CAD632B6E}" type="slidenum">
              <a:rPr lang="en-US" smtClean="0"/>
              <a:t>‹#›</a:t>
            </a:fld>
            <a:endParaRPr lang="en-US"/>
          </a:p>
        </p:txBody>
      </p:sp>
    </p:spTree>
    <p:extLst>
      <p:ext uri="{BB962C8B-B14F-4D97-AF65-F5344CB8AC3E}">
        <p14:creationId xmlns:p14="http://schemas.microsoft.com/office/powerpoint/2010/main" val="34535469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C5F3DC-C8D9-408B-9D96-3DCD5B55A1C7}" type="datetimeFigureOut">
              <a:rPr lang="en-US" smtClean="0"/>
              <a:t>7/29/2017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1CE5D1-8462-4FB5-9BEA-EE3CAD632B6E}" type="slidenum">
              <a:rPr lang="en-US" smtClean="0"/>
              <a:t>‹#›</a:t>
            </a:fld>
            <a:endParaRPr lang="en-US"/>
          </a:p>
        </p:txBody>
      </p:sp>
    </p:spTree>
    <p:extLst>
      <p:ext uri="{BB962C8B-B14F-4D97-AF65-F5344CB8AC3E}">
        <p14:creationId xmlns:p14="http://schemas.microsoft.com/office/powerpoint/2010/main" val="13257255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C5F3DC-C8D9-408B-9D96-3DCD5B55A1C7}" type="datetimeFigureOut">
              <a:rPr lang="en-US" smtClean="0"/>
              <a:t>7/29/2017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CE5D1-8462-4FB5-9BEA-EE3CAD632B6E}" type="slidenum">
              <a:rPr lang="en-US" smtClean="0"/>
              <a:t>‹#›</a:t>
            </a:fld>
            <a:endParaRPr lang="en-US"/>
          </a:p>
        </p:txBody>
      </p:sp>
    </p:spTree>
    <p:extLst>
      <p:ext uri="{BB962C8B-B14F-4D97-AF65-F5344CB8AC3E}">
        <p14:creationId xmlns:p14="http://schemas.microsoft.com/office/powerpoint/2010/main" val="27441858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C5F3DC-C8D9-408B-9D96-3DCD5B55A1C7}" type="datetimeFigureOut">
              <a:rPr lang="en-US" smtClean="0"/>
              <a:t>7/29/2017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CE5D1-8462-4FB5-9BEA-EE3CAD632B6E}" type="slidenum">
              <a:rPr lang="en-US" smtClean="0"/>
              <a:t>‹#›</a:t>
            </a:fld>
            <a:endParaRPr lang="en-US"/>
          </a:p>
        </p:txBody>
      </p:sp>
    </p:spTree>
    <p:extLst>
      <p:ext uri="{BB962C8B-B14F-4D97-AF65-F5344CB8AC3E}">
        <p14:creationId xmlns:p14="http://schemas.microsoft.com/office/powerpoint/2010/main" val="17020546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C5F3DC-C8D9-408B-9D96-3DCD5B55A1C7}" type="datetimeFigureOut">
              <a:rPr lang="en-US" smtClean="0"/>
              <a:t>7/29/2017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CE5D1-8462-4FB5-9BEA-EE3CAD632B6E}" type="slidenum">
              <a:rPr lang="en-US" smtClean="0"/>
              <a:t>‹#›</a:t>
            </a:fld>
            <a:endParaRPr lang="en-US"/>
          </a:p>
        </p:txBody>
      </p:sp>
    </p:spTree>
    <p:extLst>
      <p:ext uri="{BB962C8B-B14F-4D97-AF65-F5344CB8AC3E}">
        <p14:creationId xmlns:p14="http://schemas.microsoft.com/office/powerpoint/2010/main" val="16133886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C5F3DC-C8D9-408B-9D96-3DCD5B55A1C7}" type="datetimeFigureOut">
              <a:rPr lang="en-US" smtClean="0"/>
              <a:t>7/29/2017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CE5D1-8462-4FB5-9BEA-EE3CAD632B6E}" type="slidenum">
              <a:rPr lang="en-US" smtClean="0"/>
              <a:t>‹#›</a:t>
            </a:fld>
            <a:endParaRPr lang="en-US"/>
          </a:p>
        </p:txBody>
      </p:sp>
    </p:spTree>
    <p:extLst>
      <p:ext uri="{BB962C8B-B14F-4D97-AF65-F5344CB8AC3E}">
        <p14:creationId xmlns:p14="http://schemas.microsoft.com/office/powerpoint/2010/main" val="3567675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8B36EFA-2EBD-4E9B-BE2E-78C35F025B8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74730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F67B5CF-C8FD-4B15-8BDF-2BBBF07DB72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05397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BB4B28D-47FD-4AA0-9BC7-8D91455E4B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27923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1FDB59D-EBFF-4918-AD13-255D618C9C0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61175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9EB54B0-D12A-48E5-B150-ED58D3BB140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26544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2"/>
            <a:ext cx="9144000" cy="1227551"/>
          </a:xfrm>
          <a:prstGeom prst="rect">
            <a:avLst/>
          </a:prstGeom>
          <a:solidFill>
            <a:srgbClr val="3C8C9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FFFFFF"/>
              </a:solidFill>
            </a:endParaRPr>
          </a:p>
        </p:txBody>
      </p:sp>
      <p:sp>
        <p:nvSpPr>
          <p:cNvPr id="2050" name="Rectangle 2"/>
          <p:cNvSpPr>
            <a:spLocks noGrp="1" noChangeArrowheads="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Arial" charset="0"/>
                <a:cs typeface="+mn-cs"/>
              </a:defRPr>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Arial" charset="0"/>
                <a:cs typeface="+mn-cs"/>
              </a:defRPr>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atin typeface="Arial" pitchFamily="34" charset="0"/>
                <a:cs typeface="Arial" pitchFamily="34" charset="0"/>
              </a:defRPr>
            </a:lvl1pPr>
          </a:lstStyle>
          <a:p>
            <a:pPr fontAlgn="base">
              <a:spcBef>
                <a:spcPct val="0"/>
              </a:spcBef>
              <a:spcAft>
                <a:spcPct val="0"/>
              </a:spcAft>
              <a:defRPr/>
            </a:pPr>
            <a:fld id="{2193591C-0006-4A32-A28C-5112B695EBC7}"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587888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2700" b="1" i="0" u="none">
          <a:solidFill>
            <a:schemeClr val="tx2"/>
          </a:solidFill>
          <a:latin typeface="Calibri" pitchFamily="34" charset="0"/>
          <a:ea typeface="+mj-ea"/>
          <a:cs typeface="+mj-cs"/>
        </a:defRPr>
      </a:lvl1pPr>
      <a:lvl2pPr algn="ctr" rtl="0" eaLnBrk="0" fontAlgn="base" hangingPunct="0">
        <a:spcBef>
          <a:spcPct val="0"/>
        </a:spcBef>
        <a:spcAft>
          <a:spcPct val="0"/>
        </a:spcAft>
        <a:defRPr sz="3300">
          <a:solidFill>
            <a:schemeClr val="tx2"/>
          </a:solidFill>
          <a:latin typeface="Arial" pitchFamily="-106" charset="0"/>
          <a:ea typeface="Arial" pitchFamily="-106" charset="0"/>
          <a:cs typeface="Arial" pitchFamily="-106" charset="0"/>
        </a:defRPr>
      </a:lvl2pPr>
      <a:lvl3pPr algn="ctr" rtl="0" eaLnBrk="0" fontAlgn="base" hangingPunct="0">
        <a:spcBef>
          <a:spcPct val="0"/>
        </a:spcBef>
        <a:spcAft>
          <a:spcPct val="0"/>
        </a:spcAft>
        <a:defRPr sz="3300">
          <a:solidFill>
            <a:schemeClr val="tx2"/>
          </a:solidFill>
          <a:latin typeface="Arial" pitchFamily="-106" charset="0"/>
          <a:ea typeface="Arial" pitchFamily="-106" charset="0"/>
          <a:cs typeface="Arial" pitchFamily="-106" charset="0"/>
        </a:defRPr>
      </a:lvl3pPr>
      <a:lvl4pPr algn="ctr" rtl="0" eaLnBrk="0" fontAlgn="base" hangingPunct="0">
        <a:spcBef>
          <a:spcPct val="0"/>
        </a:spcBef>
        <a:spcAft>
          <a:spcPct val="0"/>
        </a:spcAft>
        <a:defRPr sz="3300">
          <a:solidFill>
            <a:schemeClr val="tx2"/>
          </a:solidFill>
          <a:latin typeface="Arial" pitchFamily="-106" charset="0"/>
          <a:ea typeface="Arial" pitchFamily="-106" charset="0"/>
          <a:cs typeface="Arial" pitchFamily="-106" charset="0"/>
        </a:defRPr>
      </a:lvl4pPr>
      <a:lvl5pPr algn="ctr" rtl="0" eaLnBrk="0" fontAlgn="base" hangingPunct="0">
        <a:spcBef>
          <a:spcPct val="0"/>
        </a:spcBef>
        <a:spcAft>
          <a:spcPct val="0"/>
        </a:spcAft>
        <a:defRPr sz="3300">
          <a:solidFill>
            <a:schemeClr val="tx2"/>
          </a:solidFill>
          <a:latin typeface="Arial" pitchFamily="-106" charset="0"/>
          <a:ea typeface="Arial" pitchFamily="-106" charset="0"/>
          <a:cs typeface="Arial" pitchFamily="-106" charset="0"/>
        </a:defRPr>
      </a:lvl5pPr>
      <a:lvl6pPr marL="342900" algn="ctr" rtl="0" fontAlgn="base">
        <a:spcBef>
          <a:spcPct val="0"/>
        </a:spcBef>
        <a:spcAft>
          <a:spcPct val="0"/>
        </a:spcAft>
        <a:defRPr sz="3300">
          <a:solidFill>
            <a:schemeClr val="tx2"/>
          </a:solidFill>
          <a:latin typeface="Arial" pitchFamily="-106" charset="0"/>
          <a:ea typeface="Arial" pitchFamily="-106" charset="0"/>
          <a:cs typeface="Arial" pitchFamily="-106" charset="0"/>
        </a:defRPr>
      </a:lvl6pPr>
      <a:lvl7pPr marL="685800" algn="ctr" rtl="0" fontAlgn="base">
        <a:spcBef>
          <a:spcPct val="0"/>
        </a:spcBef>
        <a:spcAft>
          <a:spcPct val="0"/>
        </a:spcAft>
        <a:defRPr sz="3300">
          <a:solidFill>
            <a:schemeClr val="tx2"/>
          </a:solidFill>
          <a:latin typeface="Arial" pitchFamily="-106" charset="0"/>
          <a:ea typeface="Arial" pitchFamily="-106" charset="0"/>
          <a:cs typeface="Arial" pitchFamily="-106" charset="0"/>
        </a:defRPr>
      </a:lvl7pPr>
      <a:lvl8pPr marL="1028700" algn="ctr" rtl="0" fontAlgn="base">
        <a:spcBef>
          <a:spcPct val="0"/>
        </a:spcBef>
        <a:spcAft>
          <a:spcPct val="0"/>
        </a:spcAft>
        <a:defRPr sz="3300">
          <a:solidFill>
            <a:schemeClr val="tx2"/>
          </a:solidFill>
          <a:latin typeface="Arial" pitchFamily="-106" charset="0"/>
          <a:ea typeface="Arial" pitchFamily="-106" charset="0"/>
          <a:cs typeface="Arial" pitchFamily="-106" charset="0"/>
        </a:defRPr>
      </a:lvl8pPr>
      <a:lvl9pPr marL="1371600" algn="ctr" rtl="0" fontAlgn="base">
        <a:spcBef>
          <a:spcPct val="0"/>
        </a:spcBef>
        <a:spcAft>
          <a:spcPct val="0"/>
        </a:spcAft>
        <a:defRPr sz="3300">
          <a:solidFill>
            <a:schemeClr val="tx2"/>
          </a:solidFill>
          <a:latin typeface="Arial" pitchFamily="-106" charset="0"/>
          <a:ea typeface="Arial" pitchFamily="-106" charset="0"/>
          <a:cs typeface="Arial" pitchFamily="-106"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b="0" i="0" u="none">
          <a:solidFill>
            <a:schemeClr val="tx1"/>
          </a:solidFill>
          <a:latin typeface="+mn-lt"/>
          <a:ea typeface="+mn-ea"/>
          <a:cs typeface="+mn-cs"/>
        </a:defRPr>
      </a:lvl2pPr>
      <a:lvl3pPr marL="857250" indent="-171450" algn="l" rtl="0" eaLnBrk="0" fontAlgn="base" hangingPunct="0">
        <a:spcBef>
          <a:spcPct val="20000"/>
        </a:spcBef>
        <a:spcAft>
          <a:spcPct val="0"/>
        </a:spcAft>
        <a:buChar char="•"/>
        <a:defRPr sz="18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a:solidFill>
            <a:schemeClr val="tx1"/>
          </a:solidFill>
          <a:latin typeface="+mn-lt"/>
          <a:ea typeface="+mn-ea"/>
          <a:cs typeface="+mn-cs"/>
        </a:defRPr>
      </a:lvl5pPr>
      <a:lvl6pPr marL="1885950" indent="-171450" algn="l" rtl="0" fontAlgn="base">
        <a:spcBef>
          <a:spcPct val="20000"/>
        </a:spcBef>
        <a:spcAft>
          <a:spcPct val="0"/>
        </a:spcAft>
        <a:buChar char="»"/>
        <a:defRPr sz="1500">
          <a:solidFill>
            <a:schemeClr val="tx1"/>
          </a:solidFill>
          <a:latin typeface="+mn-lt"/>
          <a:ea typeface="+mn-ea"/>
          <a:cs typeface="+mn-cs"/>
        </a:defRPr>
      </a:lvl6pPr>
      <a:lvl7pPr marL="2228850" indent="-171450" algn="l" rtl="0" fontAlgn="base">
        <a:spcBef>
          <a:spcPct val="20000"/>
        </a:spcBef>
        <a:spcAft>
          <a:spcPct val="0"/>
        </a:spcAft>
        <a:buChar char="»"/>
        <a:defRPr sz="1500">
          <a:solidFill>
            <a:schemeClr val="tx1"/>
          </a:solidFill>
          <a:latin typeface="+mn-lt"/>
          <a:ea typeface="+mn-ea"/>
          <a:cs typeface="+mn-cs"/>
        </a:defRPr>
      </a:lvl7pPr>
      <a:lvl8pPr marL="2571750" indent="-171450" algn="l" rtl="0" fontAlgn="base">
        <a:spcBef>
          <a:spcPct val="20000"/>
        </a:spcBef>
        <a:spcAft>
          <a:spcPct val="0"/>
        </a:spcAft>
        <a:buChar char="»"/>
        <a:defRPr sz="1500">
          <a:solidFill>
            <a:schemeClr val="tx1"/>
          </a:solidFill>
          <a:latin typeface="+mn-lt"/>
          <a:ea typeface="+mn-ea"/>
          <a:cs typeface="+mn-cs"/>
        </a:defRPr>
      </a:lvl8pPr>
      <a:lvl9pPr marL="2914650" indent="-171450" algn="l" rtl="0" fontAlgn="base">
        <a:spcBef>
          <a:spcPct val="20000"/>
        </a:spcBef>
        <a:spcAft>
          <a:spcPct val="0"/>
        </a:spcAft>
        <a:buChar char="»"/>
        <a:defRPr sz="15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1227551"/>
          </a:xfrm>
          <a:prstGeom prst="rect">
            <a:avLst/>
          </a:prstGeom>
          <a:solidFill>
            <a:srgbClr val="3C8C9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050" name="Rectangle 2"/>
          <p:cNvSpPr>
            <a:spLocks noGrp="1" noChangeArrowheads="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fontAlgn="base">
              <a:spcBef>
                <a:spcPct val="0"/>
              </a:spcBef>
              <a:spcAft>
                <a:spcPct val="0"/>
              </a:spcAft>
              <a:defRPr/>
            </a:pPr>
            <a:fld id="{2193591C-0006-4A32-A28C-5112B695EBC7}"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6363460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7" r:id="rId12"/>
  </p:sldLayoutIdLst>
  <p:txStyles>
    <p:titleStyle>
      <a:lvl1pPr algn="ctr" rtl="0" eaLnBrk="0" fontAlgn="base" hangingPunct="0">
        <a:spcBef>
          <a:spcPct val="0"/>
        </a:spcBef>
        <a:spcAft>
          <a:spcPct val="0"/>
        </a:spcAft>
        <a:defRPr sz="3600" b="1" i="0" u="none">
          <a:solidFill>
            <a:schemeClr val="tx2"/>
          </a:solidFill>
          <a:latin typeface="Calibri" pitchFamily="34" charset="0"/>
          <a:ea typeface="+mj-ea"/>
          <a:cs typeface="+mj-cs"/>
        </a:defRPr>
      </a:lvl1pPr>
      <a:lvl2pPr algn="ctr" rtl="0" eaLnBrk="0" fontAlgn="base" hangingPunct="0">
        <a:spcBef>
          <a:spcPct val="0"/>
        </a:spcBef>
        <a:spcAft>
          <a:spcPct val="0"/>
        </a:spcAft>
        <a:defRPr sz="4400">
          <a:solidFill>
            <a:schemeClr val="tx2"/>
          </a:solidFill>
          <a:latin typeface="Arial" pitchFamily="-106" charset="0"/>
          <a:ea typeface="Arial" pitchFamily="-106" charset="0"/>
          <a:cs typeface="Arial" pitchFamily="-106" charset="0"/>
        </a:defRPr>
      </a:lvl2pPr>
      <a:lvl3pPr algn="ctr" rtl="0" eaLnBrk="0" fontAlgn="base" hangingPunct="0">
        <a:spcBef>
          <a:spcPct val="0"/>
        </a:spcBef>
        <a:spcAft>
          <a:spcPct val="0"/>
        </a:spcAft>
        <a:defRPr sz="4400">
          <a:solidFill>
            <a:schemeClr val="tx2"/>
          </a:solidFill>
          <a:latin typeface="Arial" pitchFamily="-106" charset="0"/>
          <a:ea typeface="Arial" pitchFamily="-106" charset="0"/>
          <a:cs typeface="Arial" pitchFamily="-106" charset="0"/>
        </a:defRPr>
      </a:lvl3pPr>
      <a:lvl4pPr algn="ctr" rtl="0" eaLnBrk="0" fontAlgn="base" hangingPunct="0">
        <a:spcBef>
          <a:spcPct val="0"/>
        </a:spcBef>
        <a:spcAft>
          <a:spcPct val="0"/>
        </a:spcAft>
        <a:defRPr sz="4400">
          <a:solidFill>
            <a:schemeClr val="tx2"/>
          </a:solidFill>
          <a:latin typeface="Arial" pitchFamily="-106" charset="0"/>
          <a:ea typeface="Arial" pitchFamily="-106" charset="0"/>
          <a:cs typeface="Arial" pitchFamily="-106" charset="0"/>
        </a:defRPr>
      </a:lvl4pPr>
      <a:lvl5pPr algn="ctr" rtl="0" eaLnBrk="0" fontAlgn="base" hangingPunct="0">
        <a:spcBef>
          <a:spcPct val="0"/>
        </a:spcBef>
        <a:spcAft>
          <a:spcPct val="0"/>
        </a:spcAft>
        <a:defRPr sz="4400">
          <a:solidFill>
            <a:schemeClr val="tx2"/>
          </a:solidFill>
          <a:latin typeface="Arial" pitchFamily="-106" charset="0"/>
          <a:ea typeface="Arial" pitchFamily="-106" charset="0"/>
          <a:cs typeface="Arial" pitchFamily="-106" charset="0"/>
        </a:defRPr>
      </a:lvl5pPr>
      <a:lvl6pPr marL="457200" algn="ctr" rtl="0" fontAlgn="base">
        <a:spcBef>
          <a:spcPct val="0"/>
        </a:spcBef>
        <a:spcAft>
          <a:spcPct val="0"/>
        </a:spcAft>
        <a:defRPr sz="4400">
          <a:solidFill>
            <a:schemeClr val="tx2"/>
          </a:solidFill>
          <a:latin typeface="Arial" pitchFamily="-106" charset="0"/>
          <a:ea typeface="Arial" pitchFamily="-106" charset="0"/>
          <a:cs typeface="Arial" pitchFamily="-106" charset="0"/>
        </a:defRPr>
      </a:lvl6pPr>
      <a:lvl7pPr marL="914400" algn="ctr" rtl="0" fontAlgn="base">
        <a:spcBef>
          <a:spcPct val="0"/>
        </a:spcBef>
        <a:spcAft>
          <a:spcPct val="0"/>
        </a:spcAft>
        <a:defRPr sz="4400">
          <a:solidFill>
            <a:schemeClr val="tx2"/>
          </a:solidFill>
          <a:latin typeface="Arial" pitchFamily="-106" charset="0"/>
          <a:ea typeface="Arial" pitchFamily="-106" charset="0"/>
          <a:cs typeface="Arial" pitchFamily="-106" charset="0"/>
        </a:defRPr>
      </a:lvl7pPr>
      <a:lvl8pPr marL="1371600" algn="ctr" rtl="0" fontAlgn="base">
        <a:spcBef>
          <a:spcPct val="0"/>
        </a:spcBef>
        <a:spcAft>
          <a:spcPct val="0"/>
        </a:spcAft>
        <a:defRPr sz="4400">
          <a:solidFill>
            <a:schemeClr val="tx2"/>
          </a:solidFill>
          <a:latin typeface="Arial" pitchFamily="-106" charset="0"/>
          <a:ea typeface="Arial" pitchFamily="-106" charset="0"/>
          <a:cs typeface="Arial" pitchFamily="-106" charset="0"/>
        </a:defRPr>
      </a:lvl8pPr>
      <a:lvl9pPr marL="1828800" algn="ctr" rtl="0" fontAlgn="base">
        <a:spcBef>
          <a:spcPct val="0"/>
        </a:spcBef>
        <a:spcAft>
          <a:spcPct val="0"/>
        </a:spcAft>
        <a:defRPr sz="4400">
          <a:solidFill>
            <a:schemeClr val="tx2"/>
          </a:solidFill>
          <a:latin typeface="Arial" pitchFamily="-106" charset="0"/>
          <a:ea typeface="Arial" pitchFamily="-106" charset="0"/>
          <a:cs typeface="Arial" pitchFamily="-10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4FCB75-BFE6-FA48-9D77-3FFC9CFBC703}" type="datetime1">
              <a:rPr lang="en-US" smtClean="0">
                <a:solidFill>
                  <a:prstClr val="black">
                    <a:tint val="75000"/>
                  </a:prstClr>
                </a:solidFill>
              </a:rPr>
              <a:pPr/>
              <a:t>7/29/2017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rgbClr val="000000"/>
                </a:solidFill>
              </a:defRPr>
            </a:lvl1pPr>
          </a:lstStyle>
          <a:p>
            <a:fld id="{CB5FCE0C-F9AD-4719-B0A5-A468BE8E1DF8}" type="slidenum">
              <a:rPr lang="en-US" smtClean="0"/>
              <a:pPr/>
              <a:t>‹#›</a:t>
            </a:fld>
            <a:endParaRPr lang="en-US"/>
          </a:p>
        </p:txBody>
      </p:sp>
    </p:spTree>
    <p:extLst>
      <p:ext uri="{BB962C8B-B14F-4D97-AF65-F5344CB8AC3E}">
        <p14:creationId xmlns:p14="http://schemas.microsoft.com/office/powerpoint/2010/main" val="275810341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C5F3DC-C8D9-408B-9D96-3DCD5B55A1C7}" type="datetimeFigureOut">
              <a:rPr lang="en-US" smtClean="0"/>
              <a:t>7/29/2017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CE5D1-8462-4FB5-9BEA-EE3CAD632B6E}" type="slidenum">
              <a:rPr lang="en-US" smtClean="0"/>
              <a:t>‹#›</a:t>
            </a:fld>
            <a:endParaRPr lang="en-US"/>
          </a:p>
        </p:txBody>
      </p:sp>
    </p:spTree>
    <p:extLst>
      <p:ext uri="{BB962C8B-B14F-4D97-AF65-F5344CB8AC3E}">
        <p14:creationId xmlns:p14="http://schemas.microsoft.com/office/powerpoint/2010/main" val="368331237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localgov.fsu.edu/" TargetMode="External"/><Relationship Id="rId1" Type="http://schemas.openxmlformats.org/officeDocument/2006/relationships/slideLayout" Target="../slideLayouts/slideLayout25.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d</a:t>
            </a:r>
            <a:endParaRPr lang="ko-KR" altLang="en-US" dirty="0"/>
          </a:p>
        </p:txBody>
      </p:sp>
      <p:sp>
        <p:nvSpPr>
          <p:cNvPr id="3" name="내용 개체 틀 2"/>
          <p:cNvSpPr>
            <a:spLocks noGrp="1"/>
          </p:cNvSpPr>
          <p:nvPr>
            <p:ph idx="1"/>
          </p:nvPr>
        </p:nvSpPr>
        <p:spPr/>
        <p:txBody>
          <a:bodyPr/>
          <a:lstStyle/>
          <a:p>
            <a:endParaRPr lang="ko-KR" altLang="en-US" dirty="0"/>
          </a:p>
        </p:txBody>
      </p:sp>
      <p:pic>
        <p:nvPicPr>
          <p:cNvPr id="1026" name="Picture 2" descr="C:\Users\hp\AppData\Local\Microsoft\Windows\Temporary Internet Files\Content.IE5\ZJKVCCY5\ppt_templates_garnet_garnet8.png"/>
          <p:cNvPicPr>
            <a:picLocks noChangeAspect="1" noChangeArrowheads="1"/>
          </p:cNvPicPr>
          <p:nvPr/>
        </p:nvPicPr>
        <p:blipFill>
          <a:blip r:embed="rId2" cstate="print"/>
          <a:srcRect/>
          <a:stretch>
            <a:fillRect/>
          </a:stretch>
        </p:blipFill>
        <p:spPr bwMode="auto">
          <a:xfrm>
            <a:off x="0" y="15240"/>
            <a:ext cx="9144000" cy="6858000"/>
          </a:xfrm>
          <a:prstGeom prst="rect">
            <a:avLst/>
          </a:prstGeom>
          <a:noFill/>
        </p:spPr>
      </p:pic>
      <p:sp>
        <p:nvSpPr>
          <p:cNvPr id="8" name="TextBox 7"/>
          <p:cNvSpPr txBox="1"/>
          <p:nvPr/>
        </p:nvSpPr>
        <p:spPr>
          <a:xfrm>
            <a:off x="0" y="3767277"/>
            <a:ext cx="9144000" cy="2492990"/>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altLang="ko-KR" sz="2400" b="1" i="0" u="none" strike="noStrike" kern="1200" cap="none" spc="0" normalizeH="0" baseline="0" noProof="0" dirty="0">
              <a:ln>
                <a:noFill/>
              </a:ln>
              <a:solidFill>
                <a:srgbClr val="C0C0C0"/>
              </a:solidFill>
              <a:effectLst/>
              <a:uLnTx/>
              <a:uFillTx/>
              <a:latin typeface="맑은 고딕"/>
              <a:ea typeface="맑은 고딕" panose="020B0503020000020004" pitchFamily="34" charset="-127"/>
              <a:cs typeface="+mn-cs"/>
            </a:endParaRPr>
          </a:p>
          <a:p>
            <a:pPr lvl="0" algn="ctr" latinLnBrk="1">
              <a:defRPr/>
            </a:pPr>
            <a:r>
              <a:rPr lang="en-US" altLang="ko-KR" sz="2400" b="1" dirty="0">
                <a:solidFill>
                  <a:srgbClr val="C0C0C0"/>
                </a:solidFill>
              </a:rPr>
              <a:t>SRN: Integrated Infrastructure Solutions for Developing Environmentally Sustainable, Healthy, and Livable Cities </a:t>
            </a:r>
            <a:br>
              <a:rPr lang="en-US" altLang="ko-KR" sz="2400" b="1" dirty="0">
                <a:solidFill>
                  <a:srgbClr val="C0C0C0"/>
                </a:solidFill>
              </a:rPr>
            </a:br>
            <a:r>
              <a:rPr lang="en-US" altLang="ko-KR" sz="2400" b="1" dirty="0">
                <a:solidFill>
                  <a:srgbClr val="C0C0C0"/>
                </a:solidFill>
              </a:rPr>
              <a:t>PI &amp; SRN Director: </a:t>
            </a:r>
            <a:r>
              <a:rPr lang="en-US" altLang="ko-KR" sz="2400" b="1" dirty="0" err="1">
                <a:solidFill>
                  <a:srgbClr val="C0C0C0"/>
                </a:solidFill>
              </a:rPr>
              <a:t>Anu</a:t>
            </a:r>
            <a:r>
              <a:rPr lang="en-US" altLang="ko-KR" sz="2400" b="1" dirty="0">
                <a:solidFill>
                  <a:srgbClr val="C0C0C0"/>
                </a:solidFill>
              </a:rPr>
              <a:t> </a:t>
            </a:r>
            <a:r>
              <a:rPr lang="en-US" altLang="ko-KR" sz="2400" b="1" dirty="0" err="1">
                <a:solidFill>
                  <a:srgbClr val="C0C0C0"/>
                </a:solidFill>
              </a:rPr>
              <a:t>Ramaswami</a:t>
            </a:r>
            <a:r>
              <a:rPr lang="en-US" altLang="ko-KR" sz="2400" b="1" dirty="0">
                <a:solidFill>
                  <a:srgbClr val="C0C0C0"/>
                </a:solidFill>
              </a:rPr>
              <a:t>, U. Minnesota</a:t>
            </a:r>
          </a:p>
          <a:p>
            <a:pPr lvl="0" algn="ctr" latinLnBrk="1">
              <a:defRPr/>
            </a:pPr>
            <a:r>
              <a:rPr lang="en-US" altLang="ko-KR" sz="2400" b="1" dirty="0">
                <a:solidFill>
                  <a:srgbClr val="C0C0C0"/>
                </a:solidFill>
              </a:rPr>
              <a:t>Co-PI Richard Feiock, Florida State University</a:t>
            </a:r>
            <a:br>
              <a:rPr lang="en-US" altLang="ko-KR" sz="2400" b="1" dirty="0">
                <a:solidFill>
                  <a:srgbClr val="C0C0C0"/>
                </a:solidFill>
              </a:rPr>
            </a:br>
            <a:endParaRPr kumimoji="0" lang="ko-KR" altLang="en-US" sz="3600" b="0" i="0" u="none" strike="noStrike" kern="1200" cap="none" spc="0" normalizeH="0" baseline="0" noProof="0" dirty="0">
              <a:ln>
                <a:noFill/>
              </a:ln>
              <a:solidFill>
                <a:srgbClr val="C0C0C0"/>
              </a:solidFill>
              <a:effectLst/>
              <a:uLnTx/>
              <a:uFillTx/>
              <a:latin typeface="맑은 고딕"/>
              <a:ea typeface="맑은 고딕" panose="020B0503020000020004" pitchFamily="34" charset="-127"/>
              <a:cs typeface="+mn-cs"/>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a:ext>
            </a:extLst>
          </a:blip>
          <a:srcRect t="7562" b="33596"/>
          <a:stretch/>
        </p:blipFill>
        <p:spPr>
          <a:xfrm>
            <a:off x="-17780" y="15240"/>
            <a:ext cx="9144000" cy="2438400"/>
          </a:xfrm>
          <a:prstGeom prst="rect">
            <a:avLst/>
          </a:prstGeom>
        </p:spPr>
      </p:pic>
      <p:sp>
        <p:nvSpPr>
          <p:cNvPr id="4" name="TextBox 3">
            <a:extLst>
              <a:ext uri="{FF2B5EF4-FFF2-40B4-BE49-F238E27FC236}">
                <a16:creationId xmlns:a16="http://schemas.microsoft.com/office/drawing/2014/main" id="{FE30C999-AF28-4E92-B43C-D85E89837279}"/>
              </a:ext>
            </a:extLst>
          </p:cNvPr>
          <p:cNvSpPr txBox="1"/>
          <p:nvPr/>
        </p:nvSpPr>
        <p:spPr>
          <a:xfrm>
            <a:off x="1235286" y="2453640"/>
            <a:ext cx="6637867" cy="1569660"/>
          </a:xfrm>
          <a:prstGeom prst="rect">
            <a:avLst/>
          </a:prstGeom>
          <a:noFill/>
        </p:spPr>
        <p:txBody>
          <a:bodyPr wrap="square" rtlCol="0">
            <a:spAutoFit/>
          </a:bodyPr>
          <a:lstStyle/>
          <a:p>
            <a:pPr algn="ctr"/>
            <a:r>
              <a:rPr lang="en-US" sz="3200" dirty="0">
                <a:solidFill>
                  <a:schemeClr val="accent4">
                    <a:lumMod val="50000"/>
                    <a:lumOff val="50000"/>
                  </a:schemeClr>
                </a:solidFill>
              </a:rPr>
              <a:t>Politics, Messaging, and Energy Conservation Behavior</a:t>
            </a:r>
          </a:p>
          <a:p>
            <a:pPr algn="ctr"/>
            <a:r>
              <a:rPr lang="en-US" sz="3200" dirty="0">
                <a:solidFill>
                  <a:schemeClr val="accent4">
                    <a:lumMod val="50000"/>
                    <a:lumOff val="50000"/>
                  </a:schemeClr>
                </a:solidFill>
              </a:rPr>
              <a:t>of Municipal Utility Customers”</a:t>
            </a:r>
          </a:p>
        </p:txBody>
      </p:sp>
    </p:spTree>
    <p:extLst>
      <p:ext uri="{BB962C8B-B14F-4D97-AF65-F5344CB8AC3E}">
        <p14:creationId xmlns:p14="http://schemas.microsoft.com/office/powerpoint/2010/main" val="225109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 about Who Adopts</a:t>
            </a:r>
          </a:p>
        </p:txBody>
      </p:sp>
      <p:sp>
        <p:nvSpPr>
          <p:cNvPr id="3" name="Content Placeholder 2"/>
          <p:cNvSpPr>
            <a:spLocks noGrp="1"/>
          </p:cNvSpPr>
          <p:nvPr>
            <p:ph idx="1"/>
          </p:nvPr>
        </p:nvSpPr>
        <p:spPr/>
        <p:txBody>
          <a:bodyPr/>
          <a:lstStyle/>
          <a:p>
            <a:r>
              <a:rPr lang="en-US" dirty="0"/>
              <a:t>Proximity matters in all cases, being MORE important in the LOAN than any other case. </a:t>
            </a:r>
          </a:p>
          <a:p>
            <a:pPr lvl="1"/>
            <a:r>
              <a:rPr lang="en-US" dirty="0"/>
              <a:t>participation in LOAN more visual cue/peer information dependent </a:t>
            </a:r>
          </a:p>
          <a:p>
            <a:endParaRPr lang="en-US" dirty="0"/>
          </a:p>
          <a:p>
            <a:r>
              <a:rPr lang="en-US" dirty="0"/>
              <a:t>Information Clusters that matter at the individual Level:</a:t>
            </a:r>
          </a:p>
          <a:p>
            <a:pPr lvl="1"/>
            <a:r>
              <a:rPr lang="en-US" dirty="0"/>
              <a:t>Rebate: Energy Efficiency*Public Service Commission</a:t>
            </a:r>
          </a:p>
          <a:p>
            <a:pPr lvl="1"/>
            <a:r>
              <a:rPr lang="en-US" dirty="0"/>
              <a:t>LOAN: Energy Efficiency is positively related, but any confusion with messaging (renewables or PSC) and participation decreases. </a:t>
            </a:r>
          </a:p>
        </p:txBody>
      </p:sp>
    </p:spTree>
    <p:extLst>
      <p:ext uri="{BB962C8B-B14F-4D97-AF65-F5344CB8AC3E}">
        <p14:creationId xmlns:p14="http://schemas.microsoft.com/office/powerpoint/2010/main" val="1502508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933" y="254002"/>
            <a:ext cx="9618133" cy="1143000"/>
          </a:xfrm>
        </p:spPr>
        <p:txBody>
          <a:bodyPr>
            <a:normAutofit fontScale="90000"/>
          </a:bodyPr>
          <a:lstStyle/>
          <a:p>
            <a:r>
              <a:rPr lang="en-US" sz="3800" dirty="0"/>
              <a:t>Current Research:   </a:t>
            </a:r>
            <a:br>
              <a:rPr lang="en-US" sz="3800" dirty="0"/>
            </a:br>
            <a:r>
              <a:rPr lang="en-US" sz="3800" dirty="0"/>
              <a:t>The Political Economy of Informational Messaging</a:t>
            </a:r>
            <a:br>
              <a:rPr lang="en-US" dirty="0"/>
            </a:br>
            <a:endParaRPr lang="en-US" dirty="0"/>
          </a:p>
        </p:txBody>
      </p:sp>
      <p:sp>
        <p:nvSpPr>
          <p:cNvPr id="3" name="Content Placeholder 2"/>
          <p:cNvSpPr>
            <a:spLocks noGrp="1"/>
          </p:cNvSpPr>
          <p:nvPr>
            <p:ph idx="1"/>
          </p:nvPr>
        </p:nvSpPr>
        <p:spPr>
          <a:xfrm>
            <a:off x="457199" y="1845733"/>
            <a:ext cx="8229600" cy="4525963"/>
          </a:xfrm>
        </p:spPr>
        <p:txBody>
          <a:bodyPr/>
          <a:lstStyle/>
          <a:p>
            <a:r>
              <a:rPr lang="en-US" sz="3200" dirty="0"/>
              <a:t>Research Question</a:t>
            </a:r>
          </a:p>
          <a:p>
            <a:endParaRPr lang="en-US" dirty="0"/>
          </a:p>
          <a:p>
            <a:pPr lvl="1"/>
            <a:r>
              <a:rPr lang="en-US" dirty="0"/>
              <a:t>What factors explain the content of messages from local government to citizens regarding energy and conservation?</a:t>
            </a:r>
          </a:p>
        </p:txBody>
      </p:sp>
    </p:spTree>
    <p:extLst>
      <p:ext uri="{BB962C8B-B14F-4D97-AF65-F5344CB8AC3E}">
        <p14:creationId xmlns:p14="http://schemas.microsoft.com/office/powerpoint/2010/main" val="510648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Information as a Policy Tool</a:t>
            </a:r>
          </a:p>
        </p:txBody>
      </p:sp>
      <p:sp>
        <p:nvSpPr>
          <p:cNvPr id="3" name="Content Placeholder 2"/>
          <p:cNvSpPr>
            <a:spLocks noGrp="1"/>
          </p:cNvSpPr>
          <p:nvPr>
            <p:ph idx="1"/>
          </p:nvPr>
        </p:nvSpPr>
        <p:spPr/>
        <p:txBody>
          <a:bodyPr/>
          <a:lstStyle/>
          <a:p>
            <a:r>
              <a:rPr lang="en-US" sz="2800" dirty="0"/>
              <a:t>Traditionally research focus on what accounts for the recipient’s response to messaging (</a:t>
            </a:r>
            <a:r>
              <a:rPr lang="en-US" sz="2800" dirty="0" err="1"/>
              <a:t>Tagg</a:t>
            </a:r>
            <a:r>
              <a:rPr lang="en-US" sz="2800" dirty="0"/>
              <a:t> &amp; Dickinson 2008, Curley 2014, Perreault 2014, Smith et al. 2014, Fox et al. 2016), not the content of messaging.</a:t>
            </a:r>
          </a:p>
          <a:p>
            <a:endParaRPr lang="en-US" sz="2800" dirty="0"/>
          </a:p>
          <a:p>
            <a:r>
              <a:rPr lang="en-US" sz="2800" dirty="0"/>
              <a:t>E-</a:t>
            </a:r>
            <a:r>
              <a:rPr lang="en-US" sz="2800" dirty="0" err="1"/>
              <a:t>gov</a:t>
            </a:r>
            <a:r>
              <a:rPr lang="en-US" sz="2800" dirty="0"/>
              <a:t> literature focuses more on perceived quality of information than motivations for information selection (King &amp; Youngblood 2016, Sam &amp; Tahir 2009, Banes &amp; </a:t>
            </a:r>
            <a:r>
              <a:rPr lang="en-US" sz="2800" dirty="0" err="1"/>
              <a:t>Vidgen</a:t>
            </a:r>
            <a:r>
              <a:rPr lang="en-US" sz="2800" dirty="0"/>
              <a:t> 2002) </a:t>
            </a:r>
          </a:p>
          <a:p>
            <a:endParaRPr lang="en-US" dirty="0"/>
          </a:p>
        </p:txBody>
      </p:sp>
    </p:spTree>
    <p:extLst>
      <p:ext uri="{BB962C8B-B14F-4D97-AF65-F5344CB8AC3E}">
        <p14:creationId xmlns:p14="http://schemas.microsoft.com/office/powerpoint/2010/main" val="3949088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Designing Messaging </a:t>
            </a:r>
          </a:p>
        </p:txBody>
      </p:sp>
      <p:sp>
        <p:nvSpPr>
          <p:cNvPr id="3" name="Content Placeholder 2"/>
          <p:cNvSpPr>
            <a:spLocks noGrp="1"/>
          </p:cNvSpPr>
          <p:nvPr>
            <p:ph idx="1"/>
          </p:nvPr>
        </p:nvSpPr>
        <p:spPr/>
        <p:txBody>
          <a:bodyPr/>
          <a:lstStyle/>
          <a:p>
            <a:r>
              <a:rPr lang="en-US" sz="2800" dirty="0"/>
              <a:t>Messaging may be designed to maximize political benefit to internal constituencies. </a:t>
            </a:r>
          </a:p>
          <a:p>
            <a:r>
              <a:rPr lang="en-US" sz="2800" dirty="0"/>
              <a:t>Messaging may be targeted to adjust recipient behavior</a:t>
            </a:r>
          </a:p>
          <a:p>
            <a:r>
              <a:rPr lang="en-US" sz="2800" dirty="0"/>
              <a:t>We develop hypotheses around three potential factors that influence message content: Efficiency, Political, and Administrative</a:t>
            </a:r>
          </a:p>
        </p:txBody>
      </p:sp>
    </p:spTree>
    <p:extLst>
      <p:ext uri="{BB962C8B-B14F-4D97-AF65-F5344CB8AC3E}">
        <p14:creationId xmlns:p14="http://schemas.microsoft.com/office/powerpoint/2010/main" val="1046590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Study Context </a:t>
            </a:r>
          </a:p>
        </p:txBody>
      </p:sp>
      <p:sp>
        <p:nvSpPr>
          <p:cNvPr id="3" name="Content Placeholder 2"/>
          <p:cNvSpPr>
            <a:spLocks noGrp="1"/>
          </p:cNvSpPr>
          <p:nvPr>
            <p:ph idx="1"/>
          </p:nvPr>
        </p:nvSpPr>
        <p:spPr/>
        <p:txBody>
          <a:bodyPr/>
          <a:lstStyle/>
          <a:p>
            <a:r>
              <a:rPr lang="en-US" sz="2800" dirty="0"/>
              <a:t>City governments promote sustainability through Municipally Owned Utility (</a:t>
            </a:r>
            <a:r>
              <a:rPr lang="en-US" sz="2800" dirty="0" err="1"/>
              <a:t>Portney</a:t>
            </a:r>
            <a:r>
              <a:rPr lang="en-US" sz="2800" dirty="0"/>
              <a:t> 2013;  </a:t>
            </a:r>
            <a:r>
              <a:rPr lang="en-US" sz="2800" dirty="0" err="1"/>
              <a:t>Feiock</a:t>
            </a:r>
            <a:r>
              <a:rPr lang="en-US" sz="2800" dirty="0"/>
              <a:t> and Coutts 2014; </a:t>
            </a:r>
            <a:r>
              <a:rPr lang="en-US" sz="2800" dirty="0" err="1"/>
              <a:t>Hamsy</a:t>
            </a:r>
            <a:r>
              <a:rPr lang="en-US" sz="2800" dirty="0"/>
              <a:t> 2016)</a:t>
            </a:r>
          </a:p>
          <a:p>
            <a:r>
              <a:rPr lang="en-US" sz="2800" dirty="0"/>
              <a:t>Programs and policy actions MOUs can take (</a:t>
            </a:r>
            <a:r>
              <a:rPr lang="en-US" sz="2800" dirty="0" err="1"/>
              <a:t>Portney</a:t>
            </a:r>
            <a:r>
              <a:rPr lang="en-US" sz="2800" dirty="0"/>
              <a:t> 2013; </a:t>
            </a:r>
            <a:r>
              <a:rPr lang="en-US" sz="2800" dirty="0" err="1"/>
              <a:t>Betsill</a:t>
            </a:r>
            <a:r>
              <a:rPr lang="en-US" sz="2800" dirty="0"/>
              <a:t> and </a:t>
            </a:r>
            <a:r>
              <a:rPr lang="en-US" sz="2800" dirty="0" err="1"/>
              <a:t>Bulkeley</a:t>
            </a:r>
            <a:r>
              <a:rPr lang="en-US" sz="2800" dirty="0"/>
              <a:t>, 2004; </a:t>
            </a:r>
            <a:r>
              <a:rPr lang="en-US" sz="2800" dirty="0" err="1"/>
              <a:t>Honsy</a:t>
            </a:r>
            <a:r>
              <a:rPr lang="en-US" sz="2800" dirty="0"/>
              <a:t> 2016)</a:t>
            </a:r>
          </a:p>
          <a:p>
            <a:r>
              <a:rPr lang="en-US" sz="2800" dirty="0"/>
              <a:t>City of Tallahassee Utilities case examined</a:t>
            </a:r>
          </a:p>
          <a:p>
            <a:r>
              <a:rPr lang="en-US" sz="2800" dirty="0"/>
              <a:t>Communicate with customers through bill inserts</a:t>
            </a:r>
          </a:p>
        </p:txBody>
      </p:sp>
    </p:spTree>
    <p:extLst>
      <p:ext uri="{BB962C8B-B14F-4D97-AF65-F5344CB8AC3E}">
        <p14:creationId xmlns:p14="http://schemas.microsoft.com/office/powerpoint/2010/main" val="663190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stretch>
            <a:fillRect/>
          </a:stretch>
        </p:blipFill>
        <p:spPr>
          <a:xfrm>
            <a:off x="-28303" y="0"/>
            <a:ext cx="2413577" cy="1252795"/>
          </a:xfrm>
          <a:prstGeom prst="rect">
            <a:avLst/>
          </a:prstGeom>
        </p:spPr>
      </p:pic>
      <p:pic>
        <p:nvPicPr>
          <p:cNvPr id="5" name="Picture 4"/>
          <p:cNvPicPr>
            <a:picLocks noChangeAspect="1"/>
          </p:cNvPicPr>
          <p:nvPr/>
        </p:nvPicPr>
        <p:blipFill>
          <a:blip r:embed="rId4"/>
          <a:stretch>
            <a:fillRect/>
          </a:stretch>
        </p:blipFill>
        <p:spPr>
          <a:xfrm>
            <a:off x="7107268" y="2012951"/>
            <a:ext cx="2046514" cy="3282268"/>
          </a:xfrm>
          <a:prstGeom prst="rect">
            <a:avLst/>
          </a:prstGeom>
        </p:spPr>
      </p:pic>
      <p:pic>
        <p:nvPicPr>
          <p:cNvPr id="6" name="Picture 5"/>
          <p:cNvPicPr>
            <a:picLocks noChangeAspect="1"/>
          </p:cNvPicPr>
          <p:nvPr/>
        </p:nvPicPr>
        <p:blipFill>
          <a:blip r:embed="rId5"/>
          <a:stretch>
            <a:fillRect/>
          </a:stretch>
        </p:blipFill>
        <p:spPr>
          <a:xfrm>
            <a:off x="90487" y="5610225"/>
            <a:ext cx="7496175" cy="1247775"/>
          </a:xfrm>
          <a:prstGeom prst="rect">
            <a:avLst/>
          </a:prstGeom>
        </p:spPr>
      </p:pic>
      <p:pic>
        <p:nvPicPr>
          <p:cNvPr id="7" name="Picture 6"/>
          <p:cNvPicPr>
            <a:picLocks noChangeAspect="1"/>
          </p:cNvPicPr>
          <p:nvPr/>
        </p:nvPicPr>
        <p:blipFill>
          <a:blip r:embed="rId6"/>
          <a:stretch>
            <a:fillRect/>
          </a:stretch>
        </p:blipFill>
        <p:spPr>
          <a:xfrm>
            <a:off x="2209800" y="-48940"/>
            <a:ext cx="6934200" cy="2543175"/>
          </a:xfrm>
          <a:prstGeom prst="rect">
            <a:avLst/>
          </a:prstGeom>
        </p:spPr>
      </p:pic>
      <p:pic>
        <p:nvPicPr>
          <p:cNvPr id="8" name="Picture 7"/>
          <p:cNvPicPr>
            <a:picLocks noChangeAspect="1"/>
          </p:cNvPicPr>
          <p:nvPr/>
        </p:nvPicPr>
        <p:blipFill>
          <a:blip r:embed="rId7"/>
          <a:stretch>
            <a:fillRect/>
          </a:stretch>
        </p:blipFill>
        <p:spPr>
          <a:xfrm>
            <a:off x="3395627" y="2495550"/>
            <a:ext cx="3810000" cy="3114675"/>
          </a:xfrm>
          <a:prstGeom prst="rect">
            <a:avLst/>
          </a:prstGeom>
        </p:spPr>
      </p:pic>
      <p:pic>
        <p:nvPicPr>
          <p:cNvPr id="9" name="Picture 8"/>
          <p:cNvPicPr>
            <a:picLocks noChangeAspect="1"/>
          </p:cNvPicPr>
          <p:nvPr/>
        </p:nvPicPr>
        <p:blipFill>
          <a:blip r:embed="rId8"/>
          <a:stretch>
            <a:fillRect/>
          </a:stretch>
        </p:blipFill>
        <p:spPr>
          <a:xfrm>
            <a:off x="7462511" y="5014912"/>
            <a:ext cx="1733794" cy="1843088"/>
          </a:xfrm>
          <a:prstGeom prst="rect">
            <a:avLst/>
          </a:prstGeom>
        </p:spPr>
      </p:pic>
      <p:pic>
        <p:nvPicPr>
          <p:cNvPr id="10" name="Picture 9"/>
          <p:cNvPicPr>
            <a:picLocks noChangeAspect="1"/>
          </p:cNvPicPr>
          <p:nvPr/>
        </p:nvPicPr>
        <p:blipFill>
          <a:blip r:embed="rId9"/>
          <a:stretch>
            <a:fillRect/>
          </a:stretch>
        </p:blipFill>
        <p:spPr>
          <a:xfrm>
            <a:off x="-15549" y="1252794"/>
            <a:ext cx="3420069" cy="4356115"/>
          </a:xfrm>
          <a:prstGeom prst="rect">
            <a:avLst/>
          </a:prstGeom>
        </p:spPr>
      </p:pic>
    </p:spTree>
    <p:extLst>
      <p:ext uri="{BB962C8B-B14F-4D97-AF65-F5344CB8AC3E}">
        <p14:creationId xmlns:p14="http://schemas.microsoft.com/office/powerpoint/2010/main" val="3271124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Efficiency Hypotheses</a:t>
            </a:r>
          </a:p>
        </p:txBody>
      </p:sp>
      <p:sp>
        <p:nvSpPr>
          <p:cNvPr id="3" name="Content Placeholder 2"/>
          <p:cNvSpPr>
            <a:spLocks noGrp="1"/>
          </p:cNvSpPr>
          <p:nvPr>
            <p:ph idx="1"/>
          </p:nvPr>
        </p:nvSpPr>
        <p:spPr>
          <a:xfrm>
            <a:off x="457200" y="1600202"/>
            <a:ext cx="8229600" cy="5257798"/>
          </a:xfrm>
        </p:spPr>
        <p:txBody>
          <a:bodyPr>
            <a:normAutofit fontScale="70000" lnSpcReduction="20000"/>
          </a:bodyPr>
          <a:lstStyle/>
          <a:p>
            <a:r>
              <a:rPr lang="en-US" sz="4000" i="1" dirty="0"/>
              <a:t>E1: Messaging is seasonal-- in summer months it is likely that messaging will be related  to coping with heat or cold, energy conservation, insulation, furnace and HVAC and duct maintenance and other activities to decrease peak energy demand. </a:t>
            </a:r>
            <a:endParaRPr lang="en-US" sz="4000" dirty="0"/>
          </a:p>
          <a:p>
            <a:pPr marL="0" indent="0">
              <a:buNone/>
            </a:pPr>
            <a:endParaRPr lang="en-US" sz="4000" dirty="0"/>
          </a:p>
          <a:p>
            <a:r>
              <a:rPr lang="en-US" sz="4000" i="1" dirty="0"/>
              <a:t>E2: Following severe weather events there are likely to be messages related to storm sewers, storm damage, power lines, and trash pickup.</a:t>
            </a:r>
            <a:endParaRPr lang="en-US" sz="4000" dirty="0"/>
          </a:p>
          <a:p>
            <a:pPr marL="0" indent="0">
              <a:buNone/>
            </a:pPr>
            <a:endParaRPr lang="en-US" sz="4000" dirty="0"/>
          </a:p>
          <a:p>
            <a:r>
              <a:rPr lang="en-US" sz="4000" i="1" dirty="0"/>
              <a:t>E3 In times of drought, messages regarding water conservation and yard irrigation will occur more frequently.</a:t>
            </a:r>
            <a:endParaRPr lang="en-US" sz="4000" dirty="0"/>
          </a:p>
          <a:p>
            <a:endParaRPr lang="en-US" dirty="0"/>
          </a:p>
        </p:txBody>
      </p:sp>
    </p:spTree>
    <p:extLst>
      <p:ext uri="{BB962C8B-B14F-4D97-AF65-F5344CB8AC3E}">
        <p14:creationId xmlns:p14="http://schemas.microsoft.com/office/powerpoint/2010/main" val="158692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Political Hypotheses</a:t>
            </a:r>
          </a:p>
        </p:txBody>
      </p:sp>
      <p:sp>
        <p:nvSpPr>
          <p:cNvPr id="3" name="Content Placeholder 2"/>
          <p:cNvSpPr>
            <a:spLocks noGrp="1"/>
          </p:cNvSpPr>
          <p:nvPr>
            <p:ph idx="1"/>
          </p:nvPr>
        </p:nvSpPr>
        <p:spPr>
          <a:xfrm>
            <a:off x="457200" y="1600202"/>
            <a:ext cx="8229600" cy="5122331"/>
          </a:xfrm>
        </p:spPr>
        <p:txBody>
          <a:bodyPr>
            <a:normAutofit fontScale="92500" lnSpcReduction="10000"/>
          </a:bodyPr>
          <a:lstStyle/>
          <a:p>
            <a:r>
              <a:rPr lang="en-US" i="1" dirty="0"/>
              <a:t>P1a: Change in mayor is likely to produce a shift in message content</a:t>
            </a:r>
            <a:endParaRPr lang="en-US" dirty="0"/>
          </a:p>
          <a:p>
            <a:r>
              <a:rPr lang="en-US" i="1" dirty="0"/>
              <a:t>P1b Change in city commission composition is likely to produce a shift in message content</a:t>
            </a:r>
            <a:endParaRPr lang="en-US" dirty="0"/>
          </a:p>
          <a:p>
            <a:endParaRPr lang="en-US" dirty="0"/>
          </a:p>
          <a:p>
            <a:r>
              <a:rPr lang="en-US" i="1" dirty="0"/>
              <a:t>P2a: Prior to a mayoral election, there are more mentions of the work done by the Mayor’s Office. </a:t>
            </a:r>
            <a:endParaRPr lang="en-US" dirty="0"/>
          </a:p>
          <a:p>
            <a:r>
              <a:rPr lang="en-US" i="1" dirty="0"/>
              <a:t>P2b Prior to council elections, there are more mentions of the work done by incumbent council members </a:t>
            </a:r>
            <a:endParaRPr lang="en-US" dirty="0"/>
          </a:p>
          <a:p>
            <a:pPr marL="0" indent="0">
              <a:buNone/>
            </a:pPr>
            <a:endParaRPr lang="en-US" dirty="0"/>
          </a:p>
          <a:p>
            <a:r>
              <a:rPr lang="en-US" i="1" dirty="0"/>
              <a:t>P3a Prior to mayoral or council elections, there is a decrease in mentions of politically sensitive terminology (such as climate change)</a:t>
            </a:r>
            <a:endParaRPr lang="en-US" dirty="0"/>
          </a:p>
          <a:p>
            <a:r>
              <a:rPr lang="en-US" i="1" dirty="0"/>
              <a:t>P3b Prior to mayoral or council elections, economics and cost savings are mentioned more and environmental issues less. </a:t>
            </a:r>
            <a:endParaRPr lang="en-US" dirty="0"/>
          </a:p>
          <a:p>
            <a:endParaRPr lang="en-US" dirty="0"/>
          </a:p>
        </p:txBody>
      </p:sp>
    </p:spTree>
    <p:extLst>
      <p:ext uri="{BB962C8B-B14F-4D97-AF65-F5344CB8AC3E}">
        <p14:creationId xmlns:p14="http://schemas.microsoft.com/office/powerpoint/2010/main" val="3323956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Administrative Hypotheses</a:t>
            </a:r>
          </a:p>
        </p:txBody>
      </p:sp>
      <p:sp>
        <p:nvSpPr>
          <p:cNvPr id="3" name="Content Placeholder 2"/>
          <p:cNvSpPr>
            <a:spLocks noGrp="1"/>
          </p:cNvSpPr>
          <p:nvPr>
            <p:ph idx="1"/>
          </p:nvPr>
        </p:nvSpPr>
        <p:spPr>
          <a:xfrm>
            <a:off x="457200" y="1600202"/>
            <a:ext cx="8229600" cy="5257798"/>
          </a:xfrm>
        </p:spPr>
        <p:txBody>
          <a:bodyPr>
            <a:normAutofit/>
          </a:bodyPr>
          <a:lstStyle/>
          <a:p>
            <a:r>
              <a:rPr lang="en-US" i="1" dirty="0"/>
              <a:t>A1: City Manager turnover influences the priorities of the city, resulting in changes to the content of messaging</a:t>
            </a:r>
            <a:endParaRPr lang="en-US" dirty="0"/>
          </a:p>
          <a:p>
            <a:endParaRPr lang="en-US" dirty="0"/>
          </a:p>
          <a:p>
            <a:r>
              <a:rPr lang="en-US" i="1" dirty="0"/>
              <a:t>A2a: Substantial administrative reorganization, that centralizes the department responsible for communications, may increase the breadth (and political nature) of messages</a:t>
            </a:r>
          </a:p>
          <a:p>
            <a:endParaRPr lang="en-US" dirty="0"/>
          </a:p>
          <a:p>
            <a:r>
              <a:rPr lang="en-US" i="1" dirty="0"/>
              <a:t>A2b Substantial administrative reorganization that decentralizes the department responsible for communications may narrow the scope/focus of message</a:t>
            </a:r>
            <a:endParaRPr lang="en-US" dirty="0"/>
          </a:p>
          <a:p>
            <a:endParaRPr lang="en-US" dirty="0"/>
          </a:p>
        </p:txBody>
      </p:sp>
    </p:spTree>
    <p:extLst>
      <p:ext uri="{BB962C8B-B14F-4D97-AF65-F5344CB8AC3E}">
        <p14:creationId xmlns:p14="http://schemas.microsoft.com/office/powerpoint/2010/main" val="1141073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sz="3600" dirty="0"/>
              <a:t>Table of Events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86166410"/>
              </p:ext>
            </p:extLst>
          </p:nvPr>
        </p:nvGraphicFramePr>
        <p:xfrm>
          <a:off x="152400" y="838200"/>
          <a:ext cx="9220200" cy="6098936"/>
        </p:xfrm>
        <a:graphic>
          <a:graphicData uri="http://schemas.openxmlformats.org/drawingml/2006/table">
            <a:tbl>
              <a:tblPr/>
              <a:tblGrid>
                <a:gridCol w="3042666">
                  <a:extLst>
                    <a:ext uri="{9D8B030D-6E8A-4147-A177-3AD203B41FA5}">
                      <a16:colId xmlns:a16="http://schemas.microsoft.com/office/drawing/2014/main" val="20000"/>
                    </a:ext>
                  </a:extLst>
                </a:gridCol>
                <a:gridCol w="6177534">
                  <a:extLst>
                    <a:ext uri="{9D8B030D-6E8A-4147-A177-3AD203B41FA5}">
                      <a16:colId xmlns:a16="http://schemas.microsoft.com/office/drawing/2014/main" val="20001"/>
                    </a:ext>
                  </a:extLst>
                </a:gridCol>
              </a:tblGrid>
              <a:tr h="497864">
                <a:tc gridSpan="2">
                  <a:txBody>
                    <a:bodyPr/>
                    <a:lstStyle/>
                    <a:p>
                      <a:pPr marL="0" marR="0">
                        <a:lnSpc>
                          <a:spcPct val="115000"/>
                        </a:lnSpc>
                        <a:spcBef>
                          <a:spcPts val="0"/>
                        </a:spcBef>
                        <a:spcAft>
                          <a:spcPts val="0"/>
                        </a:spcAft>
                      </a:pPr>
                      <a:endParaRPr lang="en-US" sz="1100" dirty="0">
                        <a:solidFill>
                          <a:srgbClr val="000000"/>
                        </a:solidFill>
                        <a:effectLst/>
                        <a:latin typeface="Arial" panose="020B0604020202020204" pitchFamily="34" charset="0"/>
                        <a:ea typeface="Arial" panose="020B0604020202020204" pitchFamily="34" charset="0"/>
                      </a:endParaRPr>
                    </a:p>
                  </a:txBody>
                  <a:tcPr marL="63141" marR="63141" marT="63141" marB="631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518276">
                <a:tc>
                  <a:txBody>
                    <a:bodyPr/>
                    <a:lstStyle/>
                    <a:p>
                      <a:pPr marL="0" marR="0">
                        <a:lnSpc>
                          <a:spcPct val="115000"/>
                        </a:lnSpc>
                        <a:spcBef>
                          <a:spcPts val="0"/>
                        </a:spcBef>
                        <a:spcAft>
                          <a:spcPts val="0"/>
                        </a:spcAft>
                      </a:pPr>
                      <a:r>
                        <a:rPr lang="en-US" sz="2000" b="1" dirty="0">
                          <a:solidFill>
                            <a:srgbClr val="000000"/>
                          </a:solidFill>
                          <a:effectLst/>
                          <a:latin typeface="Times New Roman" panose="02020603050405020304" pitchFamily="18" charset="0"/>
                          <a:ea typeface="Times New Roman" panose="02020603050405020304" pitchFamily="18" charset="0"/>
                        </a:rPr>
                        <a:t>Events</a:t>
                      </a:r>
                      <a:endParaRPr lang="en-US" sz="2000" b="1" dirty="0">
                        <a:solidFill>
                          <a:srgbClr val="000000"/>
                        </a:solidFill>
                        <a:effectLst/>
                        <a:latin typeface="Arial" panose="020B0604020202020204" pitchFamily="34" charset="0"/>
                        <a:ea typeface="Arial" panose="020B0604020202020204" pitchFamily="34" charset="0"/>
                      </a:endParaRPr>
                    </a:p>
                  </a:txBody>
                  <a:tcPr marL="63141" marR="63141" marT="63141" marB="631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a:solidFill>
                            <a:srgbClr val="000000"/>
                          </a:solidFill>
                          <a:effectLst/>
                          <a:latin typeface="Times New Roman" panose="02020603050405020304" pitchFamily="18" charset="0"/>
                          <a:ea typeface="Times New Roman" panose="02020603050405020304" pitchFamily="18" charset="0"/>
                        </a:rPr>
                        <a:t>Date</a:t>
                      </a:r>
                      <a:endParaRPr lang="en-US" sz="2000" b="1" dirty="0">
                        <a:solidFill>
                          <a:srgbClr val="000000"/>
                        </a:solidFill>
                        <a:effectLst/>
                        <a:latin typeface="Arial" panose="020B0604020202020204" pitchFamily="34" charset="0"/>
                        <a:ea typeface="Arial" panose="020B0604020202020204" pitchFamily="34" charset="0"/>
                      </a:endParaRPr>
                    </a:p>
                  </a:txBody>
                  <a:tcPr marL="63141" marR="63141" marT="63141" marB="631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97864">
                <a:tc>
                  <a:txBody>
                    <a:bodyPr/>
                    <a:lstStyle/>
                    <a:p>
                      <a:pPr marL="0" marR="0">
                        <a:lnSpc>
                          <a:spcPct val="115000"/>
                        </a:lnSpc>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Hurricane</a:t>
                      </a:r>
                      <a:endParaRPr lang="en-US" sz="2000" dirty="0">
                        <a:solidFill>
                          <a:srgbClr val="000000"/>
                        </a:solidFill>
                        <a:effectLst/>
                        <a:latin typeface="Arial" panose="020B0604020202020204" pitchFamily="34" charset="0"/>
                        <a:ea typeface="Arial" panose="020B0604020202020204" pitchFamily="34" charset="0"/>
                      </a:endParaRPr>
                    </a:p>
                  </a:txBody>
                  <a:tcPr marL="63141" marR="63141" marT="63141" marB="631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9-2016</a:t>
                      </a:r>
                      <a:endParaRPr lang="en-US" sz="2000" dirty="0">
                        <a:solidFill>
                          <a:srgbClr val="000000"/>
                        </a:solidFill>
                        <a:effectLst/>
                        <a:latin typeface="Arial" panose="020B0604020202020204" pitchFamily="34" charset="0"/>
                        <a:ea typeface="Arial" panose="020B0604020202020204" pitchFamily="34" charset="0"/>
                      </a:endParaRPr>
                    </a:p>
                  </a:txBody>
                  <a:tcPr marL="63141" marR="63141" marT="63141" marB="631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97864">
                <a:tc>
                  <a:txBody>
                    <a:bodyPr/>
                    <a:lstStyle/>
                    <a:p>
                      <a:pPr marL="0" marR="0">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rPr>
                        <a:t>Severe Storms</a:t>
                      </a:r>
                      <a:endParaRPr lang="en-US" sz="2000">
                        <a:solidFill>
                          <a:srgbClr val="000000"/>
                        </a:solidFill>
                        <a:effectLst/>
                        <a:latin typeface="Arial" panose="020B0604020202020204" pitchFamily="34" charset="0"/>
                        <a:ea typeface="Arial" panose="020B0604020202020204" pitchFamily="34" charset="0"/>
                      </a:endParaRPr>
                    </a:p>
                  </a:txBody>
                  <a:tcPr marL="63141" marR="63141" marT="63141" marB="631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rPr>
                        <a:t>6-2012 (TS Debby)</a:t>
                      </a:r>
                      <a:endParaRPr lang="en-US" sz="2000">
                        <a:solidFill>
                          <a:srgbClr val="000000"/>
                        </a:solidFill>
                        <a:effectLst/>
                        <a:latin typeface="Arial" panose="020B0604020202020204" pitchFamily="34" charset="0"/>
                        <a:ea typeface="Arial" panose="020B0604020202020204" pitchFamily="34" charset="0"/>
                      </a:endParaRPr>
                    </a:p>
                  </a:txBody>
                  <a:tcPr marL="63141" marR="63141" marT="63141" marB="631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97864">
                <a:tc>
                  <a:txBody>
                    <a:bodyPr/>
                    <a:lstStyle/>
                    <a:p>
                      <a:pPr marL="0" marR="0">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rPr>
                        <a:t>Drought Concerns</a:t>
                      </a:r>
                      <a:endParaRPr lang="en-US" sz="2000">
                        <a:solidFill>
                          <a:srgbClr val="000000"/>
                        </a:solidFill>
                        <a:effectLst/>
                        <a:latin typeface="Arial" panose="020B0604020202020204" pitchFamily="34" charset="0"/>
                        <a:ea typeface="Arial" panose="020B0604020202020204" pitchFamily="34" charset="0"/>
                      </a:endParaRPr>
                    </a:p>
                  </a:txBody>
                  <a:tcPr marL="63141" marR="63141" marT="63141" marB="631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rPr>
                        <a:t>10-2016; 12-2011</a:t>
                      </a:r>
                      <a:endParaRPr lang="en-US" sz="2000">
                        <a:solidFill>
                          <a:srgbClr val="000000"/>
                        </a:solidFill>
                        <a:effectLst/>
                        <a:latin typeface="Arial" panose="020B0604020202020204" pitchFamily="34" charset="0"/>
                        <a:ea typeface="Arial" panose="020B0604020202020204" pitchFamily="34" charset="0"/>
                      </a:endParaRPr>
                    </a:p>
                  </a:txBody>
                  <a:tcPr marL="63141" marR="63141" marT="63141" marB="631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97864">
                <a:tc>
                  <a:txBody>
                    <a:bodyPr/>
                    <a:lstStyle/>
                    <a:p>
                      <a:pPr marL="0" marR="0">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rPr>
                        <a:t>Ice Storm</a:t>
                      </a:r>
                      <a:endParaRPr lang="en-US" sz="2000">
                        <a:solidFill>
                          <a:srgbClr val="000000"/>
                        </a:solidFill>
                        <a:effectLst/>
                        <a:latin typeface="Arial" panose="020B0604020202020204" pitchFamily="34" charset="0"/>
                        <a:ea typeface="Arial" panose="020B0604020202020204" pitchFamily="34" charset="0"/>
                      </a:endParaRPr>
                    </a:p>
                  </a:txBody>
                  <a:tcPr marL="63141" marR="63141" marT="63141" marB="631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rPr>
                        <a:t>1-2011</a:t>
                      </a:r>
                      <a:endParaRPr lang="en-US" sz="2000">
                        <a:solidFill>
                          <a:srgbClr val="000000"/>
                        </a:solidFill>
                        <a:effectLst/>
                        <a:latin typeface="Arial" panose="020B0604020202020204" pitchFamily="34" charset="0"/>
                        <a:ea typeface="Arial" panose="020B0604020202020204" pitchFamily="34" charset="0"/>
                      </a:endParaRPr>
                    </a:p>
                  </a:txBody>
                  <a:tcPr marL="63141" marR="63141" marT="63141" marB="631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97864">
                <a:tc>
                  <a:txBody>
                    <a:bodyPr/>
                    <a:lstStyle/>
                    <a:p>
                      <a:pPr marL="0" marR="0">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rPr>
                        <a:t>Seasons</a:t>
                      </a:r>
                      <a:endParaRPr lang="en-US" sz="2000">
                        <a:solidFill>
                          <a:srgbClr val="000000"/>
                        </a:solidFill>
                        <a:effectLst/>
                        <a:latin typeface="Arial" panose="020B0604020202020204" pitchFamily="34" charset="0"/>
                        <a:ea typeface="Arial" panose="020B0604020202020204" pitchFamily="34" charset="0"/>
                      </a:endParaRPr>
                    </a:p>
                  </a:txBody>
                  <a:tcPr marL="63141" marR="63141" marT="63141" marB="631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Summer: May-September</a:t>
                      </a:r>
                      <a:r>
                        <a:rPr lang="en-US" sz="2000" baseline="0" dirty="0">
                          <a:solidFill>
                            <a:srgbClr val="000000"/>
                          </a:solidFill>
                          <a:effectLst/>
                          <a:latin typeface="Arial" panose="020B0604020202020204" pitchFamily="34" charset="0"/>
                          <a:ea typeface="Times New Roman" panose="02020603050405020304" pitchFamily="18" charset="0"/>
                        </a:rPr>
                        <a:t> /  </a:t>
                      </a:r>
                      <a:r>
                        <a:rPr lang="en-US" sz="2000" dirty="0">
                          <a:solidFill>
                            <a:srgbClr val="000000"/>
                          </a:solidFill>
                          <a:effectLst/>
                          <a:latin typeface="Times New Roman" panose="02020603050405020304" pitchFamily="18" charset="0"/>
                          <a:ea typeface="Times New Roman" panose="02020603050405020304" pitchFamily="18" charset="0"/>
                        </a:rPr>
                        <a:t>Winter: December-February</a:t>
                      </a:r>
                      <a:endParaRPr lang="en-US" sz="2000" dirty="0">
                        <a:solidFill>
                          <a:srgbClr val="000000"/>
                        </a:solidFill>
                        <a:effectLst/>
                        <a:latin typeface="Arial" panose="020B0604020202020204" pitchFamily="34" charset="0"/>
                        <a:ea typeface="Arial" panose="020B0604020202020204" pitchFamily="34" charset="0"/>
                      </a:endParaRPr>
                    </a:p>
                  </a:txBody>
                  <a:tcPr marL="63141" marR="63141" marT="63141" marB="631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63546">
                <a:tc>
                  <a:txBody>
                    <a:bodyPr/>
                    <a:lstStyle/>
                    <a:p>
                      <a:pPr marL="0" marR="0">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rPr>
                        <a:t>Commission Composition Change</a:t>
                      </a:r>
                      <a:endParaRPr lang="en-US" sz="2000">
                        <a:solidFill>
                          <a:srgbClr val="000000"/>
                        </a:solidFill>
                        <a:effectLst/>
                        <a:latin typeface="Arial" panose="020B0604020202020204" pitchFamily="34" charset="0"/>
                        <a:ea typeface="Arial" panose="020B0604020202020204" pitchFamily="34" charset="0"/>
                      </a:endParaRPr>
                    </a:p>
                  </a:txBody>
                  <a:tcPr marL="63141" marR="63141" marT="63141" marB="631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November 2012, August 2014, November 2016</a:t>
                      </a:r>
                      <a:endParaRPr lang="en-US" sz="2000" dirty="0">
                        <a:solidFill>
                          <a:srgbClr val="000000"/>
                        </a:solidFill>
                        <a:effectLst/>
                        <a:latin typeface="Arial" panose="020B0604020202020204" pitchFamily="34" charset="0"/>
                        <a:ea typeface="Arial" panose="020B0604020202020204" pitchFamily="34" charset="0"/>
                      </a:endParaRPr>
                    </a:p>
                  </a:txBody>
                  <a:tcPr marL="63141" marR="63141" marT="63141" marB="631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97864">
                <a:tc>
                  <a:txBody>
                    <a:bodyPr/>
                    <a:lstStyle/>
                    <a:p>
                      <a:pPr marL="0" marR="0">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rPr>
                        <a:t>Mayoral Change</a:t>
                      </a:r>
                      <a:endParaRPr lang="en-US" sz="2000">
                        <a:solidFill>
                          <a:srgbClr val="000000"/>
                        </a:solidFill>
                        <a:effectLst/>
                        <a:latin typeface="Arial" panose="020B0604020202020204" pitchFamily="34" charset="0"/>
                        <a:ea typeface="Arial" panose="020B0604020202020204" pitchFamily="34" charset="0"/>
                      </a:endParaRPr>
                    </a:p>
                  </a:txBody>
                  <a:tcPr marL="63141" marR="63141" marT="63141" marB="631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rPr>
                        <a:t>August 2014</a:t>
                      </a:r>
                      <a:endParaRPr lang="en-US" sz="2000">
                        <a:solidFill>
                          <a:srgbClr val="000000"/>
                        </a:solidFill>
                        <a:effectLst/>
                        <a:latin typeface="Arial" panose="020B0604020202020204" pitchFamily="34" charset="0"/>
                        <a:ea typeface="Arial" panose="020B0604020202020204" pitchFamily="34" charset="0"/>
                      </a:endParaRPr>
                    </a:p>
                  </a:txBody>
                  <a:tcPr marL="63141" marR="63141" marT="63141" marB="631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97864">
                <a:tc>
                  <a:txBody>
                    <a:bodyPr/>
                    <a:lstStyle/>
                    <a:p>
                      <a:pPr marL="0" marR="0">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rPr>
                        <a:t>Change in City Manager</a:t>
                      </a:r>
                      <a:endParaRPr lang="en-US" sz="2000">
                        <a:solidFill>
                          <a:srgbClr val="000000"/>
                        </a:solidFill>
                        <a:effectLst/>
                        <a:latin typeface="Arial" panose="020B0604020202020204" pitchFamily="34" charset="0"/>
                        <a:ea typeface="Arial" panose="020B0604020202020204" pitchFamily="34" charset="0"/>
                      </a:endParaRPr>
                    </a:p>
                  </a:txBody>
                  <a:tcPr marL="63141" marR="63141" marT="63141" marB="631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rPr>
                        <a:t>11-2015</a:t>
                      </a:r>
                      <a:endParaRPr lang="en-US" sz="2000">
                        <a:solidFill>
                          <a:srgbClr val="000000"/>
                        </a:solidFill>
                        <a:effectLst/>
                        <a:latin typeface="Arial" panose="020B0604020202020204" pitchFamily="34" charset="0"/>
                        <a:ea typeface="Arial" panose="020B0604020202020204" pitchFamily="34" charset="0"/>
                      </a:endParaRPr>
                    </a:p>
                  </a:txBody>
                  <a:tcPr marL="63141" marR="63141" marT="63141" marB="631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97864">
                <a:tc>
                  <a:txBody>
                    <a:bodyPr/>
                    <a:lstStyle/>
                    <a:p>
                      <a:pPr marL="0" marR="0">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rPr>
                        <a:t>Administrative Reorganization</a:t>
                      </a:r>
                      <a:endParaRPr lang="en-US" sz="2000">
                        <a:solidFill>
                          <a:srgbClr val="000000"/>
                        </a:solidFill>
                        <a:effectLst/>
                        <a:latin typeface="Arial" panose="020B0604020202020204" pitchFamily="34" charset="0"/>
                        <a:ea typeface="Arial" panose="020B0604020202020204" pitchFamily="34" charset="0"/>
                      </a:endParaRPr>
                    </a:p>
                  </a:txBody>
                  <a:tcPr marL="63141" marR="63141" marT="63141" marB="631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5-2015; 1-2016</a:t>
                      </a:r>
                      <a:endParaRPr lang="en-US" sz="2000" dirty="0">
                        <a:solidFill>
                          <a:srgbClr val="000000"/>
                        </a:solidFill>
                        <a:effectLst/>
                        <a:latin typeface="Arial" panose="020B0604020202020204" pitchFamily="34" charset="0"/>
                        <a:ea typeface="Arial" panose="020B0604020202020204" pitchFamily="34" charset="0"/>
                      </a:endParaRPr>
                    </a:p>
                  </a:txBody>
                  <a:tcPr marL="63141" marR="63141" marT="63141" marB="631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257019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Energy Test Bed: </a:t>
            </a:r>
            <a:r>
              <a:rPr lang="en-US" sz="3600" dirty="0" err="1"/>
              <a:t>Tallahassse</a:t>
            </a:r>
            <a:r>
              <a:rPr lang="en-US" sz="3600" dirty="0"/>
              <a:t> Florida</a:t>
            </a:r>
          </a:p>
        </p:txBody>
      </p:sp>
      <p:sp>
        <p:nvSpPr>
          <p:cNvPr id="3" name="Content Placeholder 2"/>
          <p:cNvSpPr>
            <a:spLocks noGrp="1"/>
          </p:cNvSpPr>
          <p:nvPr>
            <p:ph idx="1"/>
          </p:nvPr>
        </p:nvSpPr>
        <p:spPr/>
        <p:txBody>
          <a:bodyPr/>
          <a:lstStyle/>
          <a:p>
            <a:r>
              <a:rPr lang="en-US" sz="2800" dirty="0"/>
              <a:t>What We’ve Investigated So Far…</a:t>
            </a:r>
          </a:p>
          <a:p>
            <a:pPr lvl="1"/>
            <a:r>
              <a:rPr lang="en-US" dirty="0"/>
              <a:t>Energy Consumption Change by DSM Participation </a:t>
            </a:r>
          </a:p>
          <a:p>
            <a:pPr lvl="1"/>
            <a:r>
              <a:rPr lang="en-US" dirty="0"/>
              <a:t>Water Consumption Change by DSM Participation</a:t>
            </a:r>
          </a:p>
          <a:p>
            <a:pPr lvl="1"/>
            <a:r>
              <a:rPr lang="en-US" dirty="0"/>
              <a:t>Energy-Water Nexus in the Consumer’s Home </a:t>
            </a:r>
          </a:p>
          <a:p>
            <a:pPr lvl="1"/>
            <a:r>
              <a:rPr lang="en-US" dirty="0"/>
              <a:t>Who Participates in DSM Programs</a:t>
            </a:r>
          </a:p>
          <a:p>
            <a:pPr lvl="1"/>
            <a:r>
              <a:rPr lang="en-US" dirty="0"/>
              <a:t>Role of Information in DSM Participation Decisions</a:t>
            </a:r>
          </a:p>
          <a:p>
            <a:pPr lvl="1"/>
            <a:r>
              <a:rPr lang="en-US" dirty="0"/>
              <a:t>Effect of E-billing on Energy Consumption</a:t>
            </a:r>
          </a:p>
          <a:p>
            <a:pPr marL="342900" lvl="1" indent="0">
              <a:buNone/>
            </a:pPr>
            <a:endParaRPr lang="en-US" dirty="0"/>
          </a:p>
          <a:p>
            <a:r>
              <a:rPr lang="en-US" sz="2800" dirty="0"/>
              <a:t>Current Work – Political Economy of Messaging</a:t>
            </a:r>
          </a:p>
          <a:p>
            <a:r>
              <a:rPr lang="en-US" sz="2800" dirty="0"/>
              <a:t>Future Work</a:t>
            </a:r>
          </a:p>
          <a:p>
            <a:endParaRPr lang="en-US" dirty="0"/>
          </a:p>
        </p:txBody>
      </p:sp>
    </p:spTree>
    <p:extLst>
      <p:ext uri="{BB962C8B-B14F-4D97-AF65-F5344CB8AC3E}">
        <p14:creationId xmlns:p14="http://schemas.microsoft.com/office/powerpoint/2010/main" val="1009365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image01.jpg" descr="12 clusters coded.JPG"/>
          <p:cNvPicPr/>
          <p:nvPr/>
        </p:nvPicPr>
        <p:blipFill>
          <a:blip r:embed="rId3"/>
          <a:srcRect/>
          <a:stretch>
            <a:fillRect/>
          </a:stretch>
        </p:blipFill>
        <p:spPr>
          <a:xfrm>
            <a:off x="-152400" y="-152400"/>
            <a:ext cx="9753600" cy="7010400"/>
          </a:xfrm>
          <a:prstGeom prst="rect">
            <a:avLst/>
          </a:prstGeom>
          <a:ln/>
        </p:spPr>
      </p:pic>
    </p:spTree>
    <p:extLst>
      <p:ext uri="{BB962C8B-B14F-4D97-AF65-F5344CB8AC3E}">
        <p14:creationId xmlns:p14="http://schemas.microsoft.com/office/powerpoint/2010/main" val="2008756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9 Clusters</a:t>
            </a:r>
          </a:p>
        </p:txBody>
      </p:sp>
      <p:graphicFrame>
        <p:nvGraphicFramePr>
          <p:cNvPr id="5" name="Content Placeholder 4"/>
          <p:cNvGraphicFramePr>
            <a:graphicFrameLocks noGrp="1"/>
          </p:cNvGraphicFramePr>
          <p:nvPr>
            <p:ph idx="1"/>
            <p:extLst/>
          </p:nvPr>
        </p:nvGraphicFramePr>
        <p:xfrm>
          <a:off x="4572000" y="1676400"/>
          <a:ext cx="4236853" cy="4525963"/>
        </p:xfrm>
        <a:graphic>
          <a:graphicData uri="http://schemas.openxmlformats.org/drawingml/2006/table">
            <a:tbl>
              <a:tblPr/>
              <a:tblGrid>
                <a:gridCol w="2097928">
                  <a:extLst>
                    <a:ext uri="{9D8B030D-6E8A-4147-A177-3AD203B41FA5}">
                      <a16:colId xmlns:a16="http://schemas.microsoft.com/office/drawing/2014/main" val="20000"/>
                    </a:ext>
                  </a:extLst>
                </a:gridCol>
                <a:gridCol w="342228">
                  <a:extLst>
                    <a:ext uri="{9D8B030D-6E8A-4147-A177-3AD203B41FA5}">
                      <a16:colId xmlns:a16="http://schemas.microsoft.com/office/drawing/2014/main" val="20001"/>
                    </a:ext>
                  </a:extLst>
                </a:gridCol>
                <a:gridCol w="598899">
                  <a:extLst>
                    <a:ext uri="{9D8B030D-6E8A-4147-A177-3AD203B41FA5}">
                      <a16:colId xmlns:a16="http://schemas.microsoft.com/office/drawing/2014/main" val="20002"/>
                    </a:ext>
                  </a:extLst>
                </a:gridCol>
                <a:gridCol w="513342">
                  <a:extLst>
                    <a:ext uri="{9D8B030D-6E8A-4147-A177-3AD203B41FA5}">
                      <a16:colId xmlns:a16="http://schemas.microsoft.com/office/drawing/2014/main" val="20003"/>
                    </a:ext>
                  </a:extLst>
                </a:gridCol>
                <a:gridCol w="342228">
                  <a:extLst>
                    <a:ext uri="{9D8B030D-6E8A-4147-A177-3AD203B41FA5}">
                      <a16:colId xmlns:a16="http://schemas.microsoft.com/office/drawing/2014/main" val="20004"/>
                    </a:ext>
                  </a:extLst>
                </a:gridCol>
                <a:gridCol w="342228">
                  <a:extLst>
                    <a:ext uri="{9D8B030D-6E8A-4147-A177-3AD203B41FA5}">
                      <a16:colId xmlns:a16="http://schemas.microsoft.com/office/drawing/2014/main" val="20005"/>
                    </a:ext>
                  </a:extLst>
                </a:gridCol>
              </a:tblGrid>
              <a:tr h="196781">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Table3: Summary Statistics</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 </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 </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 </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 </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 </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6781">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 </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(1)</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(2)</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(3)</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(4)</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(5)</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196781">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VARIABLES</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N</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mean</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sd</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min</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max</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6781">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 </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 </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 </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 </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 </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 </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3"/>
                  </a:ext>
                </a:extLst>
              </a:tr>
              <a:tr h="196781">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Weather Concerns</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68</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0.0735</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0.263</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0</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1</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extLst>
                  <a:ext uri="{0D108BD9-81ED-4DB2-BD59-A6C34878D82A}">
                    <a16:rowId xmlns:a16="http://schemas.microsoft.com/office/drawing/2014/main" val="10004"/>
                  </a:ext>
                </a:extLst>
              </a:tr>
              <a:tr h="196781">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Winter </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68</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0.250</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0.436</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0</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1</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extLst>
                  <a:ext uri="{0D108BD9-81ED-4DB2-BD59-A6C34878D82A}">
                    <a16:rowId xmlns:a16="http://schemas.microsoft.com/office/drawing/2014/main" val="10005"/>
                  </a:ext>
                </a:extLst>
              </a:tr>
              <a:tr h="196781">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Summer </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68</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0.426</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0.498</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0</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1</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extLst>
                  <a:ext uri="{0D108BD9-81ED-4DB2-BD59-A6C34878D82A}">
                    <a16:rowId xmlns:a16="http://schemas.microsoft.com/office/drawing/2014/main" val="10006"/>
                  </a:ext>
                </a:extLst>
              </a:tr>
              <a:tr h="196781">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Admin Reorganization</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68</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0.382</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0.713</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0</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2</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extLst>
                  <a:ext uri="{0D108BD9-81ED-4DB2-BD59-A6C34878D82A}">
                    <a16:rowId xmlns:a16="http://schemas.microsoft.com/office/drawing/2014/main" val="10007"/>
                  </a:ext>
                </a:extLst>
              </a:tr>
              <a:tr h="196781">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Pre-Mayor Election</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68</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0.0441</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0.207</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0</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1</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extLst>
                  <a:ext uri="{0D108BD9-81ED-4DB2-BD59-A6C34878D82A}">
                    <a16:rowId xmlns:a16="http://schemas.microsoft.com/office/drawing/2014/main" val="10008"/>
                  </a:ext>
                </a:extLst>
              </a:tr>
              <a:tr h="196781">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Post-Mayor Election</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68</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0.0294</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0.170</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0</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1</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extLst>
                  <a:ext uri="{0D108BD9-81ED-4DB2-BD59-A6C34878D82A}">
                    <a16:rowId xmlns:a16="http://schemas.microsoft.com/office/drawing/2014/main" val="10009"/>
                  </a:ext>
                </a:extLst>
              </a:tr>
              <a:tr h="196781">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Pre-Commission Election</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68</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0.132</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0.341</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0</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1</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extLst>
                  <a:ext uri="{0D108BD9-81ED-4DB2-BD59-A6C34878D82A}">
                    <a16:rowId xmlns:a16="http://schemas.microsoft.com/office/drawing/2014/main" val="10010"/>
                  </a:ext>
                </a:extLst>
              </a:tr>
              <a:tr h="196781">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Post-Commission Election</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68</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0.0882</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0.286</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0</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1</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extLst>
                  <a:ext uri="{0D108BD9-81ED-4DB2-BD59-A6C34878D82A}">
                    <a16:rowId xmlns:a16="http://schemas.microsoft.com/office/drawing/2014/main" val="10011"/>
                  </a:ext>
                </a:extLst>
              </a:tr>
              <a:tr h="196781">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City Manager Turnover</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68</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0.0147</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0.121</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0</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1</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extLst>
                  <a:ext uri="{0D108BD9-81ED-4DB2-BD59-A6C34878D82A}">
                    <a16:rowId xmlns:a16="http://schemas.microsoft.com/office/drawing/2014/main" val="10012"/>
                  </a:ext>
                </a:extLst>
              </a:tr>
              <a:tr h="196781">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Admin Org Mentions</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68</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6.897</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3.486</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2</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18</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extLst>
                  <a:ext uri="{0D108BD9-81ED-4DB2-BD59-A6C34878D82A}">
                    <a16:rowId xmlns:a16="http://schemas.microsoft.com/office/drawing/2014/main" val="10013"/>
                  </a:ext>
                </a:extLst>
              </a:tr>
              <a:tr h="196781">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Political language used</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68</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5.735</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2.612</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1</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23</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extLst>
                  <a:ext uri="{0D108BD9-81ED-4DB2-BD59-A6C34878D82A}">
                    <a16:rowId xmlns:a16="http://schemas.microsoft.com/office/drawing/2014/main" val="10014"/>
                  </a:ext>
                </a:extLst>
              </a:tr>
              <a:tr h="196781">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Utility Programming</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68</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7.206</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8.858</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0</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34</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extLst>
                  <a:ext uri="{0D108BD9-81ED-4DB2-BD59-A6C34878D82A}">
                    <a16:rowId xmlns:a16="http://schemas.microsoft.com/office/drawing/2014/main" val="10015"/>
                  </a:ext>
                </a:extLst>
              </a:tr>
              <a:tr h="196781">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Political Programming</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68</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0.529</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1.113</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0</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8</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extLst>
                  <a:ext uri="{0D108BD9-81ED-4DB2-BD59-A6C34878D82A}">
                    <a16:rowId xmlns:a16="http://schemas.microsoft.com/office/drawing/2014/main" val="10016"/>
                  </a:ext>
                </a:extLst>
              </a:tr>
              <a:tr h="196781">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Energy Tips</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68</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4.279</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5.691</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0</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29</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extLst>
                  <a:ext uri="{0D108BD9-81ED-4DB2-BD59-A6C34878D82A}">
                    <a16:rowId xmlns:a16="http://schemas.microsoft.com/office/drawing/2014/main" val="10017"/>
                  </a:ext>
                </a:extLst>
              </a:tr>
              <a:tr h="196781">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Solid Waste</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68</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3.265</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4.484</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0</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27</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extLst>
                  <a:ext uri="{0D108BD9-81ED-4DB2-BD59-A6C34878D82A}">
                    <a16:rowId xmlns:a16="http://schemas.microsoft.com/office/drawing/2014/main" val="10018"/>
                  </a:ext>
                </a:extLst>
              </a:tr>
              <a:tr h="196781">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Economic Development</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68</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2.015</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4.098</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0</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24</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extLst>
                  <a:ext uri="{0D108BD9-81ED-4DB2-BD59-A6C34878D82A}">
                    <a16:rowId xmlns:a16="http://schemas.microsoft.com/office/drawing/2014/main" val="10019"/>
                  </a:ext>
                </a:extLst>
              </a:tr>
              <a:tr h="196781">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Water Pollution</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68</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1.941</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3.489</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0</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19</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extLst>
                  <a:ext uri="{0D108BD9-81ED-4DB2-BD59-A6C34878D82A}">
                    <a16:rowId xmlns:a16="http://schemas.microsoft.com/office/drawing/2014/main" val="10020"/>
                  </a:ext>
                </a:extLst>
              </a:tr>
              <a:tr h="196781">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Motivational Language</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68</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4.294</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6.469</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0</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36</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a:noFill/>
                    </a:lnB>
                  </a:tcPr>
                </a:tc>
                <a:extLst>
                  <a:ext uri="{0D108BD9-81ED-4DB2-BD59-A6C34878D82A}">
                    <a16:rowId xmlns:a16="http://schemas.microsoft.com/office/drawing/2014/main" val="10021"/>
                  </a:ext>
                </a:extLst>
              </a:tr>
              <a:tr h="196781">
                <a:tc>
                  <a:txBody>
                    <a:bodyPr/>
                    <a:lstStyle/>
                    <a:p>
                      <a:pPr marL="0" marR="0">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 </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 </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 </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 </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Times New Roman" panose="02020603050405020304" pitchFamily="18" charset="0"/>
                          <a:ea typeface="Arial" panose="020B0604020202020204" pitchFamily="34" charset="0"/>
                        </a:rPr>
                        <a:t> </a:t>
                      </a:r>
                      <a:endParaRPr lang="en-US" sz="100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effectLst/>
                          <a:latin typeface="Times New Roman" panose="02020603050405020304" pitchFamily="18" charset="0"/>
                          <a:ea typeface="Arial" panose="020B0604020202020204" pitchFamily="34" charset="0"/>
                        </a:rPr>
                        <a:t> </a:t>
                      </a:r>
                      <a:endParaRPr lang="en-US" sz="1000" dirty="0">
                        <a:solidFill>
                          <a:srgbClr val="000000"/>
                        </a:solidFill>
                        <a:effectLst/>
                        <a:latin typeface="Arial" panose="020B0604020202020204" pitchFamily="34" charset="0"/>
                        <a:ea typeface="Arial" panose="020B0604020202020204" pitchFamily="34" charset="0"/>
                      </a:endParaRPr>
                    </a:p>
                  </a:txBody>
                  <a:tcPr marL="44561" marR="44561"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bl>
          </a:graphicData>
        </a:graphic>
      </p:graphicFrame>
      <p:sp>
        <p:nvSpPr>
          <p:cNvPr id="7" name="TextBox 6"/>
          <p:cNvSpPr txBox="1"/>
          <p:nvPr/>
        </p:nvSpPr>
        <p:spPr>
          <a:xfrm>
            <a:off x="0" y="2046555"/>
            <a:ext cx="4343400" cy="3785652"/>
          </a:xfrm>
          <a:prstGeom prst="rect">
            <a:avLst/>
          </a:prstGeom>
          <a:noFill/>
        </p:spPr>
        <p:txBody>
          <a:bodyPr wrap="square" rtlCol="0">
            <a:spAutoFit/>
          </a:bodyPr>
          <a:lstStyle/>
          <a:p>
            <a:pPr marL="342900" indent="-342900">
              <a:buAutoNum type="arabicParenR"/>
            </a:pPr>
            <a:r>
              <a:rPr lang="en-US" sz="2400" dirty="0"/>
              <a:t>Administrative Organizations Mentioned</a:t>
            </a:r>
          </a:p>
          <a:p>
            <a:pPr marL="342900" indent="-342900">
              <a:buAutoNum type="arabicParenR"/>
            </a:pPr>
            <a:r>
              <a:rPr lang="en-US" sz="2400" dirty="0"/>
              <a:t>Political Language Used</a:t>
            </a:r>
          </a:p>
          <a:p>
            <a:pPr marL="342900" indent="-342900">
              <a:buAutoNum type="arabicParenR"/>
            </a:pPr>
            <a:r>
              <a:rPr lang="en-US" sz="2400" dirty="0"/>
              <a:t>Utility Programming</a:t>
            </a:r>
          </a:p>
          <a:p>
            <a:pPr marL="342900" indent="-342900">
              <a:buAutoNum type="arabicParenR"/>
            </a:pPr>
            <a:r>
              <a:rPr lang="en-US" sz="2400" dirty="0"/>
              <a:t>Political Programming</a:t>
            </a:r>
          </a:p>
          <a:p>
            <a:pPr marL="342900" indent="-342900">
              <a:buAutoNum type="arabicParenR"/>
            </a:pPr>
            <a:r>
              <a:rPr lang="en-US" sz="2400" dirty="0"/>
              <a:t>Energy Tips</a:t>
            </a:r>
          </a:p>
          <a:p>
            <a:pPr marL="342900" indent="-342900">
              <a:buAutoNum type="arabicParenR"/>
            </a:pPr>
            <a:r>
              <a:rPr lang="en-US" sz="2400" dirty="0"/>
              <a:t>Solid Waste</a:t>
            </a:r>
          </a:p>
          <a:p>
            <a:pPr marL="342900" indent="-342900">
              <a:buAutoNum type="arabicParenR"/>
            </a:pPr>
            <a:r>
              <a:rPr lang="en-US" sz="2400" dirty="0"/>
              <a:t>Economic development</a:t>
            </a:r>
          </a:p>
          <a:p>
            <a:pPr marL="342900" indent="-342900">
              <a:buAutoNum type="arabicParenR"/>
            </a:pPr>
            <a:r>
              <a:rPr lang="en-US" sz="2400" dirty="0"/>
              <a:t>Water Pollution</a:t>
            </a:r>
          </a:p>
          <a:p>
            <a:pPr marL="342900" indent="-342900">
              <a:buAutoNum type="arabicParenR"/>
            </a:pPr>
            <a:r>
              <a:rPr lang="en-US" sz="2400" dirty="0"/>
              <a:t>Motivational Language</a:t>
            </a:r>
          </a:p>
        </p:txBody>
      </p:sp>
    </p:spTree>
    <p:extLst>
      <p:ext uri="{BB962C8B-B14F-4D97-AF65-F5344CB8AC3E}">
        <p14:creationId xmlns:p14="http://schemas.microsoft.com/office/powerpoint/2010/main" val="1362819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Model Specification(s)</a:t>
            </a:r>
          </a:p>
        </p:txBody>
      </p:sp>
      <p:sp>
        <p:nvSpPr>
          <p:cNvPr id="3" name="Content Placeholder 2"/>
          <p:cNvSpPr>
            <a:spLocks noGrp="1"/>
          </p:cNvSpPr>
          <p:nvPr>
            <p:ph idx="1"/>
          </p:nvPr>
        </p:nvSpPr>
        <p:spPr/>
        <p:txBody>
          <a:bodyPr>
            <a:noAutofit/>
          </a:bodyPr>
          <a:lstStyle/>
          <a:p>
            <a:r>
              <a:rPr lang="en-US" sz="2800" dirty="0"/>
              <a:t>DV: Sum of codes in cluster (or) proportion of codes in cluster/total codes in case</a:t>
            </a:r>
          </a:p>
          <a:p>
            <a:r>
              <a:rPr lang="en-US" sz="2800" dirty="0"/>
              <a:t>IV: Weather Concerns, Winter, Summer, Administrative reorganization, Mayoral election approaching, City Commission election approaching, New Mayor Elected, New City Commission members elected, City Manager Turnover</a:t>
            </a:r>
          </a:p>
          <a:p>
            <a:r>
              <a:rPr lang="en-US" sz="2800" dirty="0"/>
              <a:t>Controls: Year Binaries, total word count and total codes in case</a:t>
            </a:r>
          </a:p>
        </p:txBody>
      </p:sp>
    </p:spTree>
    <p:extLst>
      <p:ext uri="{BB962C8B-B14F-4D97-AF65-F5344CB8AC3E}">
        <p14:creationId xmlns:p14="http://schemas.microsoft.com/office/powerpoint/2010/main" val="2546563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Efficiency Hypotheses</a:t>
            </a:r>
          </a:p>
        </p:txBody>
      </p:sp>
      <p:sp>
        <p:nvSpPr>
          <p:cNvPr id="3" name="Content Placeholder 2"/>
          <p:cNvSpPr>
            <a:spLocks noGrp="1"/>
          </p:cNvSpPr>
          <p:nvPr>
            <p:ph idx="1"/>
          </p:nvPr>
        </p:nvSpPr>
        <p:spPr>
          <a:xfrm>
            <a:off x="457200" y="1219200"/>
            <a:ext cx="8229600" cy="5257800"/>
          </a:xfrm>
        </p:spPr>
        <p:txBody>
          <a:bodyPr>
            <a:noAutofit/>
          </a:bodyPr>
          <a:lstStyle/>
          <a:p>
            <a:r>
              <a:rPr lang="en-US" sz="2800" i="1" dirty="0"/>
              <a:t>E1: Messaging is seasonal--</a:t>
            </a:r>
            <a:r>
              <a:rPr lang="en-US" sz="2800" dirty="0"/>
              <a:t>summer months tend to increase the frequency with which administrative organizations and political programming are discussed</a:t>
            </a:r>
          </a:p>
          <a:p>
            <a:endParaRPr lang="en-US" sz="2800" dirty="0"/>
          </a:p>
          <a:p>
            <a:r>
              <a:rPr lang="en-US" sz="2800" i="1" dirty="0"/>
              <a:t>E1: Messaging is Seasonal-</a:t>
            </a:r>
            <a:r>
              <a:rPr lang="en-US" sz="2800" dirty="0"/>
              <a:t>-number of utility programs discussed in these communications decreases in comparison with other times of year</a:t>
            </a:r>
          </a:p>
          <a:p>
            <a:endParaRPr lang="en-US" sz="2800" dirty="0"/>
          </a:p>
          <a:p>
            <a:r>
              <a:rPr lang="en-US" sz="2800" i="1" dirty="0"/>
              <a:t>E2&amp;3: Weather Events--</a:t>
            </a:r>
            <a:r>
              <a:rPr lang="en-US" sz="2800" dirty="0"/>
              <a:t>solid waste discussion seems to increase likely related to yard waste, debris, flooding and sewer overflow concerns</a:t>
            </a:r>
          </a:p>
        </p:txBody>
      </p:sp>
    </p:spTree>
    <p:extLst>
      <p:ext uri="{BB962C8B-B14F-4D97-AF65-F5344CB8AC3E}">
        <p14:creationId xmlns:p14="http://schemas.microsoft.com/office/powerpoint/2010/main" val="108851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9031857" cy="6897606"/>
          </a:xfrm>
          <a:prstGeom prst="rect">
            <a:avLst/>
          </a:prstGeom>
        </p:spPr>
      </p:pic>
    </p:spTree>
    <p:extLst>
      <p:ext uri="{BB962C8B-B14F-4D97-AF65-F5344CB8AC3E}">
        <p14:creationId xmlns:p14="http://schemas.microsoft.com/office/powerpoint/2010/main" val="2858373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52401" y="0"/>
            <a:ext cx="8534400" cy="6871144"/>
          </a:xfrm>
          <a:prstGeom prst="rect">
            <a:avLst/>
          </a:prstGeom>
        </p:spPr>
      </p:pic>
    </p:spTree>
    <p:extLst>
      <p:ext uri="{BB962C8B-B14F-4D97-AF65-F5344CB8AC3E}">
        <p14:creationId xmlns:p14="http://schemas.microsoft.com/office/powerpoint/2010/main" val="3014029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7200" y="-61607"/>
            <a:ext cx="8229601" cy="6777173"/>
          </a:xfrm>
          <a:prstGeom prst="rect">
            <a:avLst/>
          </a:prstGeom>
        </p:spPr>
      </p:pic>
    </p:spTree>
    <p:extLst>
      <p:ext uri="{BB962C8B-B14F-4D97-AF65-F5344CB8AC3E}">
        <p14:creationId xmlns:p14="http://schemas.microsoft.com/office/powerpoint/2010/main" val="693940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600" dirty="0"/>
              <a:t>Political Hypotheses</a:t>
            </a:r>
          </a:p>
        </p:txBody>
      </p:sp>
      <p:sp>
        <p:nvSpPr>
          <p:cNvPr id="3" name="Content Placeholder 2"/>
          <p:cNvSpPr>
            <a:spLocks noGrp="1"/>
          </p:cNvSpPr>
          <p:nvPr>
            <p:ph idx="1"/>
          </p:nvPr>
        </p:nvSpPr>
        <p:spPr>
          <a:xfrm>
            <a:off x="0" y="1373293"/>
            <a:ext cx="8991600" cy="5867400"/>
          </a:xfrm>
        </p:spPr>
        <p:txBody>
          <a:bodyPr>
            <a:normAutofit fontScale="92500" lnSpcReduction="20000"/>
          </a:bodyPr>
          <a:lstStyle/>
          <a:p>
            <a:r>
              <a:rPr lang="en-US" sz="2600" i="1" dirty="0"/>
              <a:t>P1a: Post Mayoral Election </a:t>
            </a:r>
            <a:r>
              <a:rPr lang="en-US" sz="2600" dirty="0"/>
              <a:t>– increase in political programming, decrease in motivational language (equality, livability)</a:t>
            </a:r>
          </a:p>
          <a:p>
            <a:r>
              <a:rPr lang="en-US" sz="2600" i="1" dirty="0"/>
              <a:t>P1b Post City Commission Election</a:t>
            </a:r>
            <a:r>
              <a:rPr lang="en-US" sz="2600" dirty="0"/>
              <a:t>– increase in motivational language use</a:t>
            </a:r>
          </a:p>
          <a:p>
            <a:endParaRPr lang="en-US" sz="2600" dirty="0"/>
          </a:p>
          <a:p>
            <a:r>
              <a:rPr lang="en-US" sz="2600" i="1" dirty="0"/>
              <a:t>P2a: Prior to a mayoral election—</a:t>
            </a:r>
            <a:r>
              <a:rPr lang="en-US" sz="2600" dirty="0"/>
              <a:t>some weak support for increase in mentions of energy tips</a:t>
            </a:r>
          </a:p>
          <a:p>
            <a:r>
              <a:rPr lang="en-US" sz="2600" i="1" dirty="0"/>
              <a:t>P2b Prior to City Commission Election—</a:t>
            </a:r>
            <a:r>
              <a:rPr lang="en-US" sz="2600" dirty="0"/>
              <a:t>some support for increase in political language used (elections)</a:t>
            </a:r>
          </a:p>
          <a:p>
            <a:pPr marL="0" indent="0">
              <a:buNone/>
            </a:pPr>
            <a:endParaRPr lang="en-US" sz="2600" dirty="0"/>
          </a:p>
          <a:p>
            <a:r>
              <a:rPr lang="en-US" sz="2600" i="1" dirty="0"/>
              <a:t>P3a Politically Sensitive Terminology</a:t>
            </a:r>
            <a:r>
              <a:rPr lang="en-US" sz="2600" dirty="0"/>
              <a:t>—this was generally absent from bill inserts—very few mentions of sustainability, no mentions of climate change throughout the 68 billing inserts</a:t>
            </a:r>
            <a:endParaRPr lang="en-US" sz="2600" i="1" dirty="0"/>
          </a:p>
          <a:p>
            <a:r>
              <a:rPr lang="en-US" sz="2600" i="1" dirty="0"/>
              <a:t>P3b Increased discussion of Economic Development Plans—</a:t>
            </a:r>
            <a:r>
              <a:rPr lang="en-US" sz="2600" dirty="0"/>
              <a:t>it appeared that elections had no impact on when economic issues were discussed</a:t>
            </a:r>
          </a:p>
          <a:p>
            <a:endParaRPr lang="en-US" dirty="0"/>
          </a:p>
        </p:txBody>
      </p:sp>
    </p:spTree>
    <p:extLst>
      <p:ext uri="{BB962C8B-B14F-4D97-AF65-F5344CB8AC3E}">
        <p14:creationId xmlns:p14="http://schemas.microsoft.com/office/powerpoint/2010/main" val="1912375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Administrative Hypotheses</a:t>
            </a:r>
          </a:p>
        </p:txBody>
      </p:sp>
      <p:sp>
        <p:nvSpPr>
          <p:cNvPr id="3" name="Content Placeholder 2"/>
          <p:cNvSpPr>
            <a:spLocks noGrp="1"/>
          </p:cNvSpPr>
          <p:nvPr>
            <p:ph idx="1"/>
          </p:nvPr>
        </p:nvSpPr>
        <p:spPr/>
        <p:txBody>
          <a:bodyPr>
            <a:noAutofit/>
          </a:bodyPr>
          <a:lstStyle/>
          <a:p>
            <a:r>
              <a:rPr lang="en-US" sz="2800" i="1" dirty="0"/>
              <a:t>A1: City Manager turnover—</a:t>
            </a:r>
            <a:r>
              <a:rPr lang="en-US" sz="2800" dirty="0"/>
              <a:t>No support for this hypotheses (only one event during time period)</a:t>
            </a:r>
          </a:p>
          <a:p>
            <a:endParaRPr lang="en-US" sz="2800" dirty="0"/>
          </a:p>
          <a:p>
            <a:r>
              <a:rPr lang="en-US" sz="2800" i="1" dirty="0"/>
              <a:t>A2: Substantial administrative reorganization (centralizing)—</a:t>
            </a:r>
            <a:r>
              <a:rPr lang="en-US" sz="2800" dirty="0"/>
              <a:t>Model specification has a big impact on this variables significance, likely due to current time frame mirroring 2016 dummy variable. Reorganization may potentially influence solid waste discussion; we may be missing an event in this time period (i.e., capacity concerns)</a:t>
            </a:r>
          </a:p>
        </p:txBody>
      </p:sp>
    </p:spTree>
    <p:extLst>
      <p:ext uri="{BB962C8B-B14F-4D97-AF65-F5344CB8AC3E}">
        <p14:creationId xmlns:p14="http://schemas.microsoft.com/office/powerpoint/2010/main" val="3284998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Future Work</a:t>
            </a:r>
          </a:p>
        </p:txBody>
      </p:sp>
      <p:sp>
        <p:nvSpPr>
          <p:cNvPr id="3" name="Content Placeholder 2"/>
          <p:cNvSpPr>
            <a:spLocks noGrp="1"/>
          </p:cNvSpPr>
          <p:nvPr>
            <p:ph idx="1"/>
          </p:nvPr>
        </p:nvSpPr>
        <p:spPr/>
        <p:txBody>
          <a:bodyPr/>
          <a:lstStyle/>
          <a:p>
            <a:r>
              <a:rPr lang="en-US" sz="2800" dirty="0"/>
              <a:t>Investigate Influence of Messaging on Program Participation</a:t>
            </a:r>
          </a:p>
          <a:p>
            <a:endParaRPr lang="en-US" sz="2800" dirty="0"/>
          </a:p>
          <a:p>
            <a:r>
              <a:rPr lang="en-US" sz="2800" dirty="0"/>
              <a:t>Investigate the Influence of Messaging on Energy and Consumption Behavior</a:t>
            </a:r>
          </a:p>
          <a:p>
            <a:endParaRPr lang="en-US" sz="2800" dirty="0"/>
          </a:p>
          <a:p>
            <a:r>
              <a:rPr lang="en-US" sz="2800" dirty="0"/>
              <a:t>Analysis of Energy Auditor Comments</a:t>
            </a:r>
          </a:p>
        </p:txBody>
      </p:sp>
    </p:spTree>
    <p:extLst>
      <p:ext uri="{BB962C8B-B14F-4D97-AF65-F5344CB8AC3E}">
        <p14:creationId xmlns:p14="http://schemas.microsoft.com/office/powerpoint/2010/main" val="3164131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871" y="248091"/>
            <a:ext cx="6858000" cy="685800"/>
          </a:xfrm>
          <a:noFill/>
        </p:spPr>
        <p:txBody>
          <a:bodyPr/>
          <a:lstStyle/>
          <a:p>
            <a:r>
              <a:rPr lang="en-US" sz="2400" dirty="0">
                <a:solidFill>
                  <a:schemeClr val="tx1"/>
                </a:solidFill>
              </a:rPr>
              <a:t>Theme 2  Tallahassee Electric Utilities Test Bed</a:t>
            </a:r>
            <a:br>
              <a:rPr lang="en-US" sz="2400" dirty="0">
                <a:solidFill>
                  <a:schemeClr val="tx1"/>
                </a:solidFill>
              </a:rPr>
            </a:br>
            <a:r>
              <a:rPr lang="en-US" sz="2400" dirty="0">
                <a:solidFill>
                  <a:schemeClr val="tx1"/>
                </a:solidFill>
              </a:rPr>
              <a:t>Florida State University (Curley/Feiock)</a:t>
            </a:r>
          </a:p>
        </p:txBody>
      </p:sp>
      <p:sp>
        <p:nvSpPr>
          <p:cNvPr id="3" name="Content Placeholder 2"/>
          <p:cNvSpPr>
            <a:spLocks noGrp="1"/>
          </p:cNvSpPr>
          <p:nvPr>
            <p:ph idx="1"/>
          </p:nvPr>
        </p:nvSpPr>
        <p:spPr>
          <a:xfrm>
            <a:off x="2810404" y="1625536"/>
            <a:ext cx="6507767" cy="5232463"/>
          </a:xfrm>
          <a:noFill/>
        </p:spPr>
        <p:txBody>
          <a:bodyPr>
            <a:normAutofit/>
          </a:bodyPr>
          <a:lstStyle/>
          <a:p>
            <a:pPr marL="385763" indent="-342900">
              <a:buFont typeface="+mj-lt"/>
              <a:buAutoNum type="arabicPeriod"/>
            </a:pPr>
            <a:endParaRPr lang="en-US" sz="2800" dirty="0">
              <a:latin typeface="Calibri" pitchFamily="34" charset="0"/>
            </a:endParaRPr>
          </a:p>
          <a:p>
            <a:pPr marL="0">
              <a:lnSpc>
                <a:spcPct val="115000"/>
              </a:lnSpc>
              <a:spcBef>
                <a:spcPts val="0"/>
              </a:spcBef>
              <a:spcAft>
                <a:spcPts val="750"/>
              </a:spcAft>
            </a:pPr>
            <a:r>
              <a:rPr lang="en-US" sz="2800" b="1" dirty="0">
                <a:latin typeface="Calibri" panose="020F0502020204030204" pitchFamily="34" charset="0"/>
                <a:ea typeface="Calibri" panose="020F0502020204030204" pitchFamily="34" charset="0"/>
                <a:cs typeface="Times New Roman" panose="02020603050405020304" pitchFamily="18" charset="0"/>
              </a:rPr>
              <a:t>Household Energy Consumption </a:t>
            </a:r>
          </a:p>
          <a:p>
            <a:pPr marL="0">
              <a:lnSpc>
                <a:spcPct val="115000"/>
              </a:lnSpc>
              <a:spcBef>
                <a:spcPts val="0"/>
              </a:spcBef>
              <a:spcAft>
                <a:spcPts val="750"/>
              </a:spcAft>
            </a:pPr>
            <a:r>
              <a:rPr lang="en-US" sz="2800" b="1" dirty="0">
                <a:latin typeface="Calibri" panose="020F0502020204030204" pitchFamily="34" charset="0"/>
                <a:ea typeface="Calibri" panose="020F0502020204030204" pitchFamily="34" charset="0"/>
                <a:cs typeface="Times New Roman" panose="02020603050405020304" pitchFamily="18" charset="0"/>
              </a:rPr>
              <a:t>DSM Participation</a:t>
            </a:r>
          </a:p>
          <a:p>
            <a:pPr marL="0">
              <a:lnSpc>
                <a:spcPct val="115000"/>
              </a:lnSpc>
              <a:spcBef>
                <a:spcPts val="0"/>
              </a:spcBef>
              <a:spcAft>
                <a:spcPts val="750"/>
              </a:spcAft>
            </a:pPr>
            <a:r>
              <a:rPr lang="en-US" sz="2800" b="1" dirty="0">
                <a:latin typeface="Calibri" panose="020F0502020204030204" pitchFamily="34" charset="0"/>
                <a:ea typeface="Calibri" panose="020F0502020204030204" pitchFamily="34" charset="0"/>
                <a:cs typeface="Times New Roman" panose="02020603050405020304" pitchFamily="18" charset="0"/>
              </a:rPr>
              <a:t>Billing type and Call Complaints</a:t>
            </a:r>
          </a:p>
          <a:p>
            <a:pPr marL="0">
              <a:lnSpc>
                <a:spcPct val="115000"/>
              </a:lnSpc>
              <a:spcBef>
                <a:spcPts val="0"/>
              </a:spcBef>
              <a:spcAft>
                <a:spcPts val="750"/>
              </a:spcAft>
            </a:pPr>
            <a:r>
              <a:rPr lang="en-US" sz="2800" b="1" dirty="0">
                <a:latin typeface="Calibri" panose="020F0502020204030204" pitchFamily="34" charset="0"/>
                <a:ea typeface="Calibri" panose="020F0502020204030204" pitchFamily="34" charset="0"/>
                <a:cs typeface="Times New Roman" panose="02020603050405020304" pitchFamily="18" charset="0"/>
              </a:rPr>
              <a:t>Geo-Coded</a:t>
            </a:r>
          </a:p>
          <a:p>
            <a:pPr marL="0">
              <a:lnSpc>
                <a:spcPct val="115000"/>
              </a:lnSpc>
              <a:spcBef>
                <a:spcPts val="0"/>
              </a:spcBef>
              <a:spcAft>
                <a:spcPts val="750"/>
              </a:spcAft>
            </a:pPr>
            <a:r>
              <a:rPr lang="en-US" sz="2800" b="1" dirty="0">
                <a:latin typeface="Calibri" panose="020F0502020204030204" pitchFamily="34" charset="0"/>
                <a:ea typeface="Calibri" panose="020F0502020204030204" pitchFamily="34" charset="0"/>
                <a:cs typeface="Times New Roman" panose="02020603050405020304" pitchFamily="18" charset="0"/>
              </a:rPr>
              <a:t>Merged with Block-Level Census Data</a:t>
            </a:r>
          </a:p>
          <a:p>
            <a:pPr marL="0">
              <a:lnSpc>
                <a:spcPct val="115000"/>
              </a:lnSpc>
              <a:spcBef>
                <a:spcPts val="0"/>
              </a:spcBef>
              <a:spcAft>
                <a:spcPts val="750"/>
              </a:spcAft>
            </a:pPr>
            <a:r>
              <a:rPr lang="en-US" sz="2800" b="1" dirty="0">
                <a:latin typeface="Calibri" panose="020F0502020204030204" pitchFamily="34" charset="0"/>
                <a:ea typeface="Calibri" panose="020F0502020204030204" pitchFamily="34" charset="0"/>
                <a:cs typeface="Times New Roman" panose="02020603050405020304" pitchFamily="18" charset="0"/>
              </a:rPr>
              <a:t>Merged with City of Tallahassee Property Appraisal Data</a:t>
            </a:r>
          </a:p>
          <a:p>
            <a:pPr marL="0">
              <a:lnSpc>
                <a:spcPct val="115000"/>
              </a:lnSpc>
              <a:spcBef>
                <a:spcPts val="0"/>
              </a:spcBef>
              <a:spcAft>
                <a:spcPts val="750"/>
              </a:spcAft>
            </a:pPr>
            <a:endParaRPr lang="en-US" sz="2250" b="1" dirty="0">
              <a:latin typeface="Calibri" panose="020F0502020204030204" pitchFamily="34" charset="0"/>
              <a:ea typeface="Calibri" panose="020F0502020204030204" pitchFamily="34" charset="0"/>
              <a:cs typeface="Times New Roman" panose="02020603050405020304" pitchFamily="18" charset="0"/>
            </a:endParaRPr>
          </a:p>
          <a:p>
            <a:pPr marL="300038" lvl="1">
              <a:lnSpc>
                <a:spcPct val="115000"/>
              </a:lnSpc>
              <a:spcBef>
                <a:spcPts val="0"/>
              </a:spcBef>
              <a:spcAft>
                <a:spcPts val="750"/>
              </a:spcAft>
            </a:pPr>
            <a:endParaRPr lang="en-US" sz="1950" b="1" dirty="0">
              <a:latin typeface="Calibri" panose="020F0502020204030204" pitchFamily="34" charset="0"/>
              <a:ea typeface="Calibri" panose="020F0502020204030204" pitchFamily="34" charset="0"/>
              <a:cs typeface="Times New Roman" panose="02020603050405020304" pitchFamily="18" charset="0"/>
            </a:endParaRPr>
          </a:p>
          <a:p>
            <a:pPr marL="0">
              <a:lnSpc>
                <a:spcPct val="115000"/>
              </a:lnSpc>
              <a:spcBef>
                <a:spcPts val="0"/>
              </a:spcBef>
              <a:spcAft>
                <a:spcPts val="750"/>
              </a:spcAft>
            </a:pPr>
            <a:endParaRPr lang="en-US" sz="2250" b="1" dirty="0">
              <a:latin typeface="Calibri" panose="020F0502020204030204" pitchFamily="34" charset="0"/>
              <a:ea typeface="Calibri" panose="020F0502020204030204" pitchFamily="34" charset="0"/>
              <a:cs typeface="Times New Roman" panose="02020603050405020304" pitchFamily="18" charset="0"/>
            </a:endParaRPr>
          </a:p>
          <a:p>
            <a:pPr marL="600075" lvl="2">
              <a:lnSpc>
                <a:spcPct val="115000"/>
              </a:lnSpc>
              <a:spcBef>
                <a:spcPts val="0"/>
              </a:spcBef>
              <a:spcAft>
                <a:spcPts val="750"/>
              </a:spcAft>
            </a:pPr>
            <a:endParaRPr lang="en-US" sz="1650" dirty="0">
              <a:latin typeface="Calibri" panose="020F0502020204030204" pitchFamily="34" charset="0"/>
              <a:ea typeface="Calibri" panose="020F0502020204030204" pitchFamily="34" charset="0"/>
              <a:cs typeface="Times New Roman" panose="02020603050405020304" pitchFamily="18" charset="0"/>
            </a:endParaRPr>
          </a:p>
          <a:p>
            <a:pPr marL="728663" lvl="1" indent="-342900">
              <a:buFont typeface="Arial" panose="020B0604020202020204" pitchFamily="34" charset="0"/>
              <a:buChar char="•"/>
            </a:pPr>
            <a:endParaRPr lang="en-US" sz="1350" dirty="0"/>
          </a:p>
          <a:p>
            <a:pPr marL="342900" lvl="1" indent="0">
              <a:buNone/>
            </a:pPr>
            <a:endParaRPr lang="en-US" dirty="0"/>
          </a:p>
          <a:p>
            <a:pPr>
              <a:buNone/>
            </a:pPr>
            <a:endParaRPr lang="en-US" sz="1800" dirty="0"/>
          </a:p>
          <a:p>
            <a:endParaRPr lang="en-US" sz="1800" dirty="0"/>
          </a:p>
          <a:p>
            <a:pPr>
              <a:buNone/>
            </a:pPr>
            <a:endParaRPr lang="en-US" sz="1800" dirty="0"/>
          </a:p>
          <a:p>
            <a:pPr>
              <a:buNone/>
            </a:pPr>
            <a:endParaRPr lang="en-US" sz="1800" dirty="0"/>
          </a:p>
          <a:p>
            <a:endParaRPr lang="en-US" sz="1800" dirty="0"/>
          </a:p>
          <a:p>
            <a:pPr lvl="1"/>
            <a:endParaRPr lang="en-US" dirty="0"/>
          </a:p>
          <a:p>
            <a:endParaRPr lang="en-US" dirty="0"/>
          </a:p>
          <a:p>
            <a:endParaRPr lang="en-US" dirty="0"/>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00910566"/>
              </p:ext>
            </p:extLst>
          </p:nvPr>
        </p:nvGraphicFramePr>
        <p:xfrm>
          <a:off x="23864" y="1188720"/>
          <a:ext cx="2603660" cy="5669280"/>
        </p:xfrm>
        <a:graphic>
          <a:graphicData uri="http://schemas.openxmlformats.org/drawingml/2006/table">
            <a:tbl>
              <a:tblPr firstRow="1" firstCol="1" bandRow="1">
                <a:tableStyleId>{5C22544A-7EE6-4342-B048-85BDC9FD1C3A}</a:tableStyleId>
              </a:tblPr>
              <a:tblGrid>
                <a:gridCol w="1157288">
                  <a:extLst>
                    <a:ext uri="{9D8B030D-6E8A-4147-A177-3AD203B41FA5}">
                      <a16:colId xmlns:a16="http://schemas.microsoft.com/office/drawing/2014/main" val="20000"/>
                    </a:ext>
                  </a:extLst>
                </a:gridCol>
                <a:gridCol w="803434">
                  <a:extLst>
                    <a:ext uri="{9D8B030D-6E8A-4147-A177-3AD203B41FA5}">
                      <a16:colId xmlns:a16="http://schemas.microsoft.com/office/drawing/2014/main" val="20001"/>
                    </a:ext>
                  </a:extLst>
                </a:gridCol>
                <a:gridCol w="642938">
                  <a:extLst>
                    <a:ext uri="{9D8B030D-6E8A-4147-A177-3AD203B41FA5}">
                      <a16:colId xmlns:a16="http://schemas.microsoft.com/office/drawing/2014/main" val="20002"/>
                    </a:ext>
                  </a:extLst>
                </a:gridCol>
              </a:tblGrid>
              <a:tr h="171450">
                <a:tc>
                  <a:txBody>
                    <a:bodyPr/>
                    <a:lstStyle/>
                    <a:p>
                      <a:pPr marL="0" marR="0">
                        <a:lnSpc>
                          <a:spcPct val="150000"/>
                        </a:lnSpc>
                        <a:spcBef>
                          <a:spcPts val="0"/>
                        </a:spcBef>
                        <a:spcAft>
                          <a:spcPts val="0"/>
                        </a:spcAft>
                      </a:pPr>
                      <a:r>
                        <a:rPr lang="en-US" sz="800" dirty="0">
                          <a:solidFill>
                            <a:schemeClr val="tx1"/>
                          </a:solidFill>
                          <a:effectLst/>
                        </a:rPr>
                        <a:t>Program name</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800">
                          <a:solidFill>
                            <a:schemeClr val="tx1"/>
                          </a:solidFill>
                          <a:effectLst/>
                        </a:rPr>
                        <a:t>Incentive size</a:t>
                      </a: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800" dirty="0">
                          <a:solidFill>
                            <a:schemeClr val="tx1"/>
                          </a:solidFill>
                          <a:effectLst/>
                        </a:rPr>
                        <a:t>Focus</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171450">
                <a:tc>
                  <a:txBody>
                    <a:bodyPr/>
                    <a:lstStyle/>
                    <a:p>
                      <a:pPr marL="0" marR="0">
                        <a:lnSpc>
                          <a:spcPct val="150000"/>
                        </a:lnSpc>
                        <a:spcBef>
                          <a:spcPts val="0"/>
                        </a:spcBef>
                        <a:spcAft>
                          <a:spcPts val="0"/>
                        </a:spcAft>
                      </a:pPr>
                      <a:r>
                        <a:rPr lang="en-US" sz="800" dirty="0">
                          <a:solidFill>
                            <a:schemeClr val="tx1"/>
                          </a:solidFill>
                          <a:effectLst/>
                        </a:rPr>
                        <a:t>Project Share</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800">
                          <a:effectLst/>
                        </a:rPr>
                        <a:t>Community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171450">
                <a:tc>
                  <a:txBody>
                    <a:bodyPr/>
                    <a:lstStyle/>
                    <a:p>
                      <a:pPr marL="0" marR="0">
                        <a:lnSpc>
                          <a:spcPct val="150000"/>
                        </a:lnSpc>
                        <a:spcBef>
                          <a:spcPts val="0"/>
                        </a:spcBef>
                        <a:spcAft>
                          <a:spcPts val="0"/>
                        </a:spcAft>
                      </a:pPr>
                      <a:r>
                        <a:rPr lang="en-US" sz="800" dirty="0">
                          <a:solidFill>
                            <a:schemeClr val="tx1"/>
                          </a:solidFill>
                          <a:effectLst/>
                        </a:rPr>
                        <a:t>Change for Change</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800">
                          <a:effectLst/>
                        </a:rPr>
                        <a:t>Community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171450">
                <a:tc>
                  <a:txBody>
                    <a:bodyPr/>
                    <a:lstStyle/>
                    <a:p>
                      <a:pPr marL="0" marR="0">
                        <a:lnSpc>
                          <a:spcPct val="150000"/>
                        </a:lnSpc>
                        <a:spcBef>
                          <a:spcPts val="0"/>
                        </a:spcBef>
                        <a:spcAft>
                          <a:spcPts val="0"/>
                        </a:spcAft>
                      </a:pPr>
                      <a:r>
                        <a:rPr lang="en-US" sz="800" dirty="0">
                          <a:solidFill>
                            <a:schemeClr val="tx1"/>
                          </a:solidFill>
                          <a:effectLst/>
                        </a:rPr>
                        <a:t>Smart Bill</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800">
                          <a:effectLst/>
                        </a:rPr>
                        <a:t>Individual</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3"/>
                  </a:ext>
                </a:extLst>
              </a:tr>
              <a:tr h="171450">
                <a:tc>
                  <a:txBody>
                    <a:bodyPr/>
                    <a:lstStyle/>
                    <a:p>
                      <a:pPr marL="0" marR="0">
                        <a:lnSpc>
                          <a:spcPct val="150000"/>
                        </a:lnSpc>
                        <a:spcBef>
                          <a:spcPts val="0"/>
                        </a:spcBef>
                        <a:spcAft>
                          <a:spcPts val="0"/>
                        </a:spcAft>
                      </a:pPr>
                      <a:r>
                        <a:rPr lang="en-US" sz="800" dirty="0">
                          <a:solidFill>
                            <a:schemeClr val="tx1"/>
                          </a:solidFill>
                          <a:effectLst/>
                        </a:rPr>
                        <a:t>Energy Audit</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800">
                          <a:effectLst/>
                        </a:rPr>
                        <a:t>Individual</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4"/>
                  </a:ext>
                </a:extLst>
              </a:tr>
              <a:tr h="171450">
                <a:tc>
                  <a:txBody>
                    <a:bodyPr/>
                    <a:lstStyle/>
                    <a:p>
                      <a:pPr marL="0" marR="0">
                        <a:lnSpc>
                          <a:spcPct val="150000"/>
                        </a:lnSpc>
                        <a:spcBef>
                          <a:spcPts val="0"/>
                        </a:spcBef>
                        <a:spcAft>
                          <a:spcPts val="0"/>
                        </a:spcAft>
                      </a:pPr>
                      <a:r>
                        <a:rPr lang="en-US" sz="800" dirty="0">
                          <a:solidFill>
                            <a:schemeClr val="tx1"/>
                          </a:solidFill>
                          <a:effectLst/>
                        </a:rPr>
                        <a:t>Neighborhood REACH</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800">
                          <a:effectLst/>
                        </a:rPr>
                        <a:t>Low-income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5"/>
                  </a:ext>
                </a:extLst>
              </a:tr>
              <a:tr h="342900">
                <a:tc>
                  <a:txBody>
                    <a:bodyPr/>
                    <a:lstStyle/>
                    <a:p>
                      <a:pPr marL="0" marR="0">
                        <a:lnSpc>
                          <a:spcPct val="150000"/>
                        </a:lnSpc>
                        <a:spcBef>
                          <a:spcPts val="0"/>
                        </a:spcBef>
                        <a:spcAft>
                          <a:spcPts val="0"/>
                        </a:spcAft>
                      </a:pPr>
                      <a:r>
                        <a:rPr lang="en-US" sz="800" dirty="0">
                          <a:solidFill>
                            <a:schemeClr val="tx1"/>
                          </a:solidFill>
                          <a:effectLst/>
                        </a:rPr>
                        <a:t>Ceiling Insulation grants</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800">
                          <a:effectLst/>
                        </a:rPr>
                        <a:t>80%, up to $400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800">
                          <a:effectLst/>
                        </a:rPr>
                        <a:t>Low-income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6"/>
                  </a:ext>
                </a:extLst>
              </a:tr>
              <a:tr h="342900">
                <a:tc>
                  <a:txBody>
                    <a:bodyPr/>
                    <a:lstStyle/>
                    <a:p>
                      <a:pPr marL="0" marR="0">
                        <a:lnSpc>
                          <a:spcPct val="150000"/>
                        </a:lnSpc>
                        <a:spcBef>
                          <a:spcPts val="0"/>
                        </a:spcBef>
                        <a:spcAft>
                          <a:spcPts val="0"/>
                        </a:spcAft>
                      </a:pPr>
                      <a:r>
                        <a:rPr lang="en-US" sz="800" dirty="0">
                          <a:solidFill>
                            <a:schemeClr val="tx1"/>
                          </a:solidFill>
                          <a:effectLst/>
                        </a:rPr>
                        <a:t>Energy Efficiency Loans</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800">
                          <a:effectLst/>
                        </a:rPr>
                        <a:t>5%, 5 yrs,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800">
                          <a:effectLst/>
                        </a:rPr>
                        <a:t>Home owner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7"/>
                  </a:ext>
                </a:extLst>
              </a:tr>
              <a:tr h="342900">
                <a:tc>
                  <a:txBody>
                    <a:bodyPr/>
                    <a:lstStyle/>
                    <a:p>
                      <a:pPr marL="0" marR="0">
                        <a:lnSpc>
                          <a:spcPct val="150000"/>
                        </a:lnSpc>
                        <a:spcBef>
                          <a:spcPts val="0"/>
                        </a:spcBef>
                        <a:spcAft>
                          <a:spcPts val="0"/>
                        </a:spcAft>
                      </a:pPr>
                      <a:r>
                        <a:rPr lang="en-US" sz="800" dirty="0">
                          <a:solidFill>
                            <a:schemeClr val="tx1"/>
                          </a:solidFill>
                          <a:effectLst/>
                        </a:rPr>
                        <a:t>Efficient HVAC Rebates</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800">
                          <a:effectLst/>
                        </a:rPr>
                        <a:t>$100-$750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800">
                          <a:effectLst/>
                        </a:rPr>
                        <a:t>Individual</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8"/>
                  </a:ext>
                </a:extLst>
              </a:tr>
              <a:tr h="342900">
                <a:tc>
                  <a:txBody>
                    <a:bodyPr/>
                    <a:lstStyle/>
                    <a:p>
                      <a:pPr marL="0" marR="0">
                        <a:lnSpc>
                          <a:spcPct val="150000"/>
                        </a:lnSpc>
                        <a:spcBef>
                          <a:spcPts val="0"/>
                        </a:spcBef>
                        <a:spcAft>
                          <a:spcPts val="0"/>
                        </a:spcAft>
                      </a:pPr>
                      <a:r>
                        <a:rPr lang="en-US" sz="800" dirty="0" err="1">
                          <a:solidFill>
                            <a:schemeClr val="tx1"/>
                          </a:solidFill>
                          <a:effectLst/>
                        </a:rPr>
                        <a:t>EnergyStar</a:t>
                      </a:r>
                      <a:r>
                        <a:rPr lang="en-US" sz="800" dirty="0">
                          <a:solidFill>
                            <a:schemeClr val="tx1"/>
                          </a:solidFill>
                          <a:effectLst/>
                        </a:rPr>
                        <a:t> App Rebates</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800" dirty="0">
                          <a:effectLst/>
                        </a:rPr>
                        <a:t>$80-$400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800">
                          <a:effectLst/>
                        </a:rPr>
                        <a:t>Individual</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9"/>
                  </a:ext>
                </a:extLst>
              </a:tr>
              <a:tr h="342900">
                <a:tc>
                  <a:txBody>
                    <a:bodyPr/>
                    <a:lstStyle/>
                    <a:p>
                      <a:pPr marL="0" marR="0">
                        <a:lnSpc>
                          <a:spcPct val="150000"/>
                        </a:lnSpc>
                        <a:spcBef>
                          <a:spcPts val="0"/>
                        </a:spcBef>
                        <a:spcAft>
                          <a:spcPts val="0"/>
                        </a:spcAft>
                      </a:pPr>
                      <a:r>
                        <a:rPr lang="en-US" sz="800" dirty="0" err="1">
                          <a:solidFill>
                            <a:schemeClr val="tx1"/>
                          </a:solidFill>
                          <a:effectLst/>
                        </a:rPr>
                        <a:t>EnergyStar</a:t>
                      </a:r>
                      <a:r>
                        <a:rPr lang="en-US" sz="800" dirty="0">
                          <a:solidFill>
                            <a:schemeClr val="tx1"/>
                          </a:solidFill>
                          <a:effectLst/>
                        </a:rPr>
                        <a:t> Home Rebates</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800">
                          <a:effectLst/>
                        </a:rPr>
                        <a:t>Up to $2,000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800">
                          <a:effectLst/>
                        </a:rPr>
                        <a:t>Individual</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10"/>
                  </a:ext>
                </a:extLst>
              </a:tr>
              <a:tr h="342900">
                <a:tc>
                  <a:txBody>
                    <a:bodyPr/>
                    <a:lstStyle/>
                    <a:p>
                      <a:pPr marL="0" marR="0">
                        <a:lnSpc>
                          <a:spcPct val="150000"/>
                        </a:lnSpc>
                        <a:spcBef>
                          <a:spcPts val="0"/>
                        </a:spcBef>
                        <a:spcAft>
                          <a:spcPts val="0"/>
                        </a:spcAft>
                      </a:pPr>
                      <a:r>
                        <a:rPr lang="en-US" sz="800" dirty="0">
                          <a:solidFill>
                            <a:schemeClr val="tx1"/>
                          </a:solidFill>
                          <a:effectLst/>
                        </a:rPr>
                        <a:t>Homeowner Rehab Loans</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800">
                          <a:effectLst/>
                        </a:rPr>
                        <a:t>Up to $40,000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800">
                          <a:effectLst/>
                        </a:rPr>
                        <a:t>Low-income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11"/>
                  </a:ext>
                </a:extLst>
              </a:tr>
              <a:tr h="342900">
                <a:tc>
                  <a:txBody>
                    <a:bodyPr/>
                    <a:lstStyle/>
                    <a:p>
                      <a:pPr marL="0" marR="0">
                        <a:lnSpc>
                          <a:spcPct val="150000"/>
                        </a:lnSpc>
                        <a:spcBef>
                          <a:spcPts val="0"/>
                        </a:spcBef>
                        <a:spcAft>
                          <a:spcPts val="0"/>
                        </a:spcAft>
                      </a:pPr>
                      <a:r>
                        <a:rPr lang="en-US" sz="800" dirty="0">
                          <a:solidFill>
                            <a:schemeClr val="tx1"/>
                          </a:solidFill>
                          <a:effectLst/>
                        </a:rPr>
                        <a:t>Natural Gas App Rebates</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800">
                          <a:effectLst/>
                        </a:rPr>
                        <a:t>$50-$700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800">
                          <a:effectLst/>
                        </a:rPr>
                        <a:t>Individual</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12"/>
                  </a:ext>
                </a:extLst>
              </a:tr>
              <a:tr h="342900">
                <a:tc>
                  <a:txBody>
                    <a:bodyPr/>
                    <a:lstStyle/>
                    <a:p>
                      <a:pPr marL="0" marR="0">
                        <a:lnSpc>
                          <a:spcPct val="150000"/>
                        </a:lnSpc>
                        <a:spcBef>
                          <a:spcPts val="0"/>
                        </a:spcBef>
                        <a:spcAft>
                          <a:spcPts val="0"/>
                        </a:spcAft>
                      </a:pPr>
                      <a:r>
                        <a:rPr lang="en-US" sz="800" dirty="0">
                          <a:solidFill>
                            <a:schemeClr val="tx1"/>
                          </a:solidFill>
                          <a:effectLst/>
                        </a:rPr>
                        <a:t>Solar water heather rebates</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800">
                          <a:effectLst/>
                        </a:rPr>
                        <a:t>$450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800">
                          <a:effectLst/>
                        </a:rPr>
                        <a:t>Individual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13"/>
                  </a:ext>
                </a:extLst>
              </a:tr>
              <a:tr h="171450">
                <a:tc>
                  <a:txBody>
                    <a:bodyPr/>
                    <a:lstStyle/>
                    <a:p>
                      <a:pPr marL="0" marR="0">
                        <a:lnSpc>
                          <a:spcPct val="150000"/>
                        </a:lnSpc>
                        <a:spcBef>
                          <a:spcPts val="0"/>
                        </a:spcBef>
                        <a:spcAft>
                          <a:spcPts val="0"/>
                        </a:spcAft>
                      </a:pPr>
                      <a:r>
                        <a:rPr lang="en-US" sz="800" dirty="0">
                          <a:solidFill>
                            <a:schemeClr val="tx1"/>
                          </a:solidFill>
                          <a:effectLst/>
                        </a:rPr>
                        <a:t>Rehabilitation Grant</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800">
                          <a:effectLst/>
                        </a:rPr>
                        <a:t>Up to $2,500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800">
                          <a:effectLst/>
                        </a:rPr>
                        <a:t>Low-income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14"/>
                  </a:ext>
                </a:extLst>
              </a:tr>
              <a:tr h="342900">
                <a:tc>
                  <a:txBody>
                    <a:bodyPr/>
                    <a:lstStyle/>
                    <a:p>
                      <a:pPr marL="0" marR="0">
                        <a:lnSpc>
                          <a:spcPct val="150000"/>
                        </a:lnSpc>
                        <a:spcBef>
                          <a:spcPts val="0"/>
                        </a:spcBef>
                        <a:spcAft>
                          <a:spcPts val="0"/>
                        </a:spcAft>
                      </a:pPr>
                      <a:r>
                        <a:rPr lang="en-US" sz="800" dirty="0">
                          <a:solidFill>
                            <a:schemeClr val="tx1"/>
                          </a:solidFill>
                          <a:effectLst/>
                        </a:rPr>
                        <a:t>Energy Efficiency Grants</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800">
                          <a:effectLst/>
                        </a:rPr>
                        <a:t>Up to $500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800">
                          <a:effectLst/>
                        </a:rPr>
                        <a:t>Low-income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15"/>
                  </a:ext>
                </a:extLst>
              </a:tr>
              <a:tr h="171450">
                <a:tc>
                  <a:txBody>
                    <a:bodyPr/>
                    <a:lstStyle/>
                    <a:p>
                      <a:pPr marL="0" marR="0">
                        <a:lnSpc>
                          <a:spcPct val="150000"/>
                        </a:lnSpc>
                        <a:spcBef>
                          <a:spcPts val="0"/>
                        </a:spcBef>
                        <a:spcAft>
                          <a:spcPts val="0"/>
                        </a:spcAft>
                      </a:pPr>
                      <a:r>
                        <a:rPr lang="en-US" sz="800" dirty="0">
                          <a:solidFill>
                            <a:schemeClr val="tx1"/>
                          </a:solidFill>
                          <a:effectLst/>
                        </a:rPr>
                        <a:t>Good Neighbor</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800">
                          <a:effectLst/>
                        </a:rPr>
                        <a:t>25% of bill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800">
                          <a:effectLst/>
                        </a:rPr>
                        <a:t>Seniors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16"/>
                  </a:ext>
                </a:extLst>
              </a:tr>
              <a:tr h="171450">
                <a:tc>
                  <a:txBody>
                    <a:bodyPr/>
                    <a:lstStyle/>
                    <a:p>
                      <a:pPr marL="0" marR="0">
                        <a:lnSpc>
                          <a:spcPct val="150000"/>
                        </a:lnSpc>
                        <a:spcBef>
                          <a:spcPts val="0"/>
                        </a:spcBef>
                        <a:spcAft>
                          <a:spcPts val="0"/>
                        </a:spcAft>
                      </a:pPr>
                      <a:r>
                        <a:rPr lang="en-US" sz="800" dirty="0">
                          <a:solidFill>
                            <a:schemeClr val="tx1"/>
                          </a:solidFill>
                          <a:effectLst/>
                        </a:rPr>
                        <a:t>Schools on Solar</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800">
                          <a:effectLst/>
                        </a:rPr>
                        <a:t>Community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17"/>
                  </a:ext>
                </a:extLst>
              </a:tr>
              <a:tr h="171450">
                <a:tc>
                  <a:txBody>
                    <a:bodyPr/>
                    <a:lstStyle/>
                    <a:p>
                      <a:pPr marL="0" marR="0">
                        <a:lnSpc>
                          <a:spcPct val="150000"/>
                        </a:lnSpc>
                        <a:spcBef>
                          <a:spcPts val="0"/>
                        </a:spcBef>
                        <a:spcAft>
                          <a:spcPts val="0"/>
                        </a:spcAft>
                      </a:pPr>
                      <a:r>
                        <a:rPr lang="en-US" sz="800" dirty="0">
                          <a:solidFill>
                            <a:schemeClr val="tx1"/>
                          </a:solidFill>
                          <a:effectLst/>
                        </a:rPr>
                        <a:t>Nights and Weekends</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800">
                          <a:effectLst/>
                        </a:rPr>
                        <a:t>Varies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US" sz="800" dirty="0">
                          <a:effectLst/>
                        </a:rPr>
                        <a:t>Individual</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2307780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634082"/>
          </a:xfrm>
        </p:spPr>
        <p:txBody>
          <a:bodyPr>
            <a:noAutofit/>
          </a:bodyPr>
          <a:lstStyle/>
          <a:p>
            <a:r>
              <a:rPr lang="en-US" sz="4000" b="1" dirty="0">
                <a:solidFill>
                  <a:srgbClr val="990033"/>
                </a:solidFill>
                <a:latin typeface="Times New Roman" pitchFamily="18" charset="0"/>
                <a:cs typeface="Times New Roman" pitchFamily="18" charset="0"/>
              </a:rPr>
              <a:t>FSU Local Governance Lab</a:t>
            </a:r>
            <a:br>
              <a:rPr lang="en-US" sz="4000" b="1" dirty="0">
                <a:solidFill>
                  <a:srgbClr val="990033"/>
                </a:solidFill>
                <a:latin typeface="Times New Roman" pitchFamily="18" charset="0"/>
                <a:cs typeface="Times New Roman" pitchFamily="18" charset="0"/>
              </a:rPr>
            </a:br>
            <a:r>
              <a:rPr lang="en-US" sz="2000" b="1" dirty="0">
                <a:latin typeface="Times New Roman" pitchFamily="18" charset="0"/>
                <a:cs typeface="Times New Roman" pitchFamily="18" charset="0"/>
                <a:hlinkClick r:id="rId2"/>
              </a:rPr>
              <a:t>http://localgov.fsu.edu</a:t>
            </a:r>
            <a:endParaRPr lang="en-US" sz="4000" b="1" dirty="0">
              <a:latin typeface="Times New Roman"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745" y="1050000"/>
            <a:ext cx="8587680" cy="1646709"/>
          </a:xfrm>
          <a:prstGeom prst="rect">
            <a:avLst/>
          </a:prstGeom>
        </p:spPr>
      </p:pic>
      <p:pic>
        <p:nvPicPr>
          <p:cNvPr id="49153" name="Picture 1"/>
          <p:cNvPicPr>
            <a:picLocks noGrp="1" noChangeAspect="1" noChangeArrowheads="1"/>
          </p:cNvPicPr>
          <p:nvPr>
            <p:ph idx="1"/>
          </p:nvPr>
        </p:nvPicPr>
        <p:blipFill>
          <a:blip r:embed="rId4" cstate="print"/>
          <a:srcRect/>
          <a:stretch>
            <a:fillRect/>
          </a:stretch>
        </p:blipFill>
        <p:spPr bwMode="auto">
          <a:xfrm>
            <a:off x="332566" y="2627437"/>
            <a:ext cx="8622885" cy="5654351"/>
          </a:xfrm>
          <a:prstGeom prst="rect">
            <a:avLst/>
          </a:prstGeom>
          <a:noFill/>
          <a:ln w="9525">
            <a:noFill/>
            <a:miter lim="800000"/>
            <a:headEnd/>
            <a:tailEnd/>
          </a:ln>
        </p:spPr>
      </p:pic>
    </p:spTree>
    <p:extLst>
      <p:ext uri="{BB962C8B-B14F-4D97-AF65-F5344CB8AC3E}">
        <p14:creationId xmlns:p14="http://schemas.microsoft.com/office/powerpoint/2010/main" val="2250408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374"/>
            <a:ext cx="8229600" cy="1143000"/>
          </a:xfrm>
        </p:spPr>
        <p:txBody>
          <a:bodyPr/>
          <a:lstStyle/>
          <a:p>
            <a:r>
              <a:rPr lang="en-US" sz="3200" dirty="0"/>
              <a:t>Summary Statistics</a:t>
            </a:r>
          </a:p>
        </p:txBody>
      </p:sp>
      <p:sp>
        <p:nvSpPr>
          <p:cNvPr id="4" name="Content Placeholder 3"/>
          <p:cNvSpPr>
            <a:spLocks noGrp="1"/>
          </p:cNvSpPr>
          <p:nvPr>
            <p:ph idx="1"/>
          </p:nvPr>
        </p:nvSpPr>
        <p:spPr/>
        <p:txBody>
          <a:bodyPr/>
          <a:lstStyle/>
          <a:p>
            <a:endParaRPr lang="en-US" dirty="0"/>
          </a:p>
          <a:p>
            <a:endParaRPr lang="en-US" dirty="0"/>
          </a:p>
          <a:p>
            <a:endParaRPr lang="en-US" dirty="0"/>
          </a:p>
        </p:txBody>
      </p:sp>
      <p:graphicFrame>
        <p:nvGraphicFramePr>
          <p:cNvPr id="5" name="Table 4"/>
          <p:cNvGraphicFramePr>
            <a:graphicFrameLocks noGrp="1"/>
          </p:cNvGraphicFramePr>
          <p:nvPr>
            <p:extLst/>
          </p:nvPr>
        </p:nvGraphicFramePr>
        <p:xfrm>
          <a:off x="727115" y="968548"/>
          <a:ext cx="7546552" cy="5870174"/>
        </p:xfrm>
        <a:graphic>
          <a:graphicData uri="http://schemas.openxmlformats.org/drawingml/2006/table">
            <a:tbl>
              <a:tblPr firstRow="1" firstCol="1" bandRow="1">
                <a:tableStyleId>{5C22544A-7EE6-4342-B048-85BDC9FD1C3A}</a:tableStyleId>
              </a:tblPr>
              <a:tblGrid>
                <a:gridCol w="1518937">
                  <a:extLst>
                    <a:ext uri="{9D8B030D-6E8A-4147-A177-3AD203B41FA5}">
                      <a16:colId xmlns:a16="http://schemas.microsoft.com/office/drawing/2014/main" val="20000"/>
                    </a:ext>
                  </a:extLst>
                </a:gridCol>
                <a:gridCol w="1213245">
                  <a:extLst>
                    <a:ext uri="{9D8B030D-6E8A-4147-A177-3AD203B41FA5}">
                      <a16:colId xmlns:a16="http://schemas.microsoft.com/office/drawing/2014/main" val="20001"/>
                    </a:ext>
                  </a:extLst>
                </a:gridCol>
                <a:gridCol w="1222975">
                  <a:extLst>
                    <a:ext uri="{9D8B030D-6E8A-4147-A177-3AD203B41FA5}">
                      <a16:colId xmlns:a16="http://schemas.microsoft.com/office/drawing/2014/main" val="20002"/>
                    </a:ext>
                  </a:extLst>
                </a:gridCol>
                <a:gridCol w="1318385">
                  <a:extLst>
                    <a:ext uri="{9D8B030D-6E8A-4147-A177-3AD203B41FA5}">
                      <a16:colId xmlns:a16="http://schemas.microsoft.com/office/drawing/2014/main" val="20003"/>
                    </a:ext>
                  </a:extLst>
                </a:gridCol>
                <a:gridCol w="1082035">
                  <a:extLst>
                    <a:ext uri="{9D8B030D-6E8A-4147-A177-3AD203B41FA5}">
                      <a16:colId xmlns:a16="http://schemas.microsoft.com/office/drawing/2014/main" val="20004"/>
                    </a:ext>
                  </a:extLst>
                </a:gridCol>
                <a:gridCol w="1190975">
                  <a:extLst>
                    <a:ext uri="{9D8B030D-6E8A-4147-A177-3AD203B41FA5}">
                      <a16:colId xmlns:a16="http://schemas.microsoft.com/office/drawing/2014/main" val="20005"/>
                    </a:ext>
                  </a:extLst>
                </a:gridCol>
              </a:tblGrid>
              <a:tr h="391382">
                <a:tc>
                  <a:txBody>
                    <a:bodyPr/>
                    <a:lstStyle/>
                    <a:p>
                      <a:pPr marL="0" marR="0">
                        <a:lnSpc>
                          <a:spcPct val="107000"/>
                        </a:lnSpc>
                        <a:spcBef>
                          <a:spcPts val="0"/>
                        </a:spcBef>
                        <a:spcAft>
                          <a:spcPts val="0"/>
                        </a:spcAft>
                      </a:pPr>
                      <a:r>
                        <a:rPr lang="en-US" sz="1400" dirty="0">
                          <a:effectLst/>
                        </a:rPr>
                        <a:t>Variable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dirty="0">
                          <a:effectLst/>
                        </a:rPr>
                        <a:t>Observation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Mean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Std. Deviation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Min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Max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extLst>
                  <a:ext uri="{0D108BD9-81ED-4DB2-BD59-A6C34878D82A}">
                    <a16:rowId xmlns:a16="http://schemas.microsoft.com/office/drawing/2014/main" val="10000"/>
                  </a:ext>
                </a:extLst>
              </a:tr>
              <a:tr h="195692">
                <a:tc>
                  <a:txBody>
                    <a:bodyPr/>
                    <a:lstStyle/>
                    <a:p>
                      <a:pPr marL="0" marR="0">
                        <a:lnSpc>
                          <a:spcPct val="107000"/>
                        </a:lnSpc>
                        <a:spcBef>
                          <a:spcPts val="0"/>
                        </a:spcBef>
                        <a:spcAft>
                          <a:spcPts val="0"/>
                        </a:spcAft>
                      </a:pPr>
                      <a:r>
                        <a:rPr lang="en-US" sz="1400" dirty="0">
                          <a:effectLst/>
                        </a:rPr>
                        <a:t>Energy Use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dirty="0">
                          <a:effectLst/>
                        </a:rPr>
                        <a:t>196,684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dirty="0">
                          <a:effectLst/>
                        </a:rPr>
                        <a:t>1200.57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774.1945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13840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extLst>
                  <a:ext uri="{0D108BD9-81ED-4DB2-BD59-A6C34878D82A}">
                    <a16:rowId xmlns:a16="http://schemas.microsoft.com/office/drawing/2014/main" val="10001"/>
                  </a:ext>
                </a:extLst>
              </a:tr>
              <a:tr h="195692">
                <a:tc>
                  <a:txBody>
                    <a:bodyPr/>
                    <a:lstStyle/>
                    <a:p>
                      <a:pPr marL="0" marR="0">
                        <a:lnSpc>
                          <a:spcPct val="107000"/>
                        </a:lnSpc>
                        <a:spcBef>
                          <a:spcPts val="0"/>
                        </a:spcBef>
                        <a:spcAft>
                          <a:spcPts val="0"/>
                        </a:spcAft>
                      </a:pPr>
                      <a:r>
                        <a:rPr lang="en-US" sz="1400">
                          <a:effectLst/>
                        </a:rPr>
                        <a:t>Summer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196,684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.3199091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.4664422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extLst>
                  <a:ext uri="{0D108BD9-81ED-4DB2-BD59-A6C34878D82A}">
                    <a16:rowId xmlns:a16="http://schemas.microsoft.com/office/drawing/2014/main" val="10002"/>
                  </a:ext>
                </a:extLst>
              </a:tr>
              <a:tr h="195692">
                <a:tc>
                  <a:txBody>
                    <a:bodyPr/>
                    <a:lstStyle/>
                    <a:p>
                      <a:pPr marL="0" marR="0">
                        <a:lnSpc>
                          <a:spcPct val="107000"/>
                        </a:lnSpc>
                        <a:spcBef>
                          <a:spcPts val="0"/>
                        </a:spcBef>
                        <a:spcAft>
                          <a:spcPts val="0"/>
                        </a:spcAft>
                      </a:pPr>
                      <a:r>
                        <a:rPr lang="en-US" sz="1400">
                          <a:effectLst/>
                        </a:rPr>
                        <a:t>Winter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196,684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.2568384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dirty="0">
                          <a:effectLst/>
                        </a:rPr>
                        <a:t>.4368906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extLst>
                  <a:ext uri="{0D108BD9-81ED-4DB2-BD59-A6C34878D82A}">
                    <a16:rowId xmlns:a16="http://schemas.microsoft.com/office/drawing/2014/main" val="10003"/>
                  </a:ext>
                </a:extLst>
              </a:tr>
              <a:tr h="195692">
                <a:tc>
                  <a:txBody>
                    <a:bodyPr/>
                    <a:lstStyle/>
                    <a:p>
                      <a:pPr marL="0" marR="0">
                        <a:lnSpc>
                          <a:spcPct val="107000"/>
                        </a:lnSpc>
                        <a:spcBef>
                          <a:spcPts val="0"/>
                        </a:spcBef>
                        <a:spcAft>
                          <a:spcPts val="0"/>
                        </a:spcAft>
                      </a:pPr>
                      <a:r>
                        <a:rPr lang="en-US" sz="1400">
                          <a:effectLst/>
                        </a:rPr>
                        <a:t>Minority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196,684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26.62446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dirty="0">
                          <a:effectLst/>
                        </a:rPr>
                        <a:t>28.5407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100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extLst>
                  <a:ext uri="{0D108BD9-81ED-4DB2-BD59-A6C34878D82A}">
                    <a16:rowId xmlns:a16="http://schemas.microsoft.com/office/drawing/2014/main" val="10004"/>
                  </a:ext>
                </a:extLst>
              </a:tr>
              <a:tr h="195692">
                <a:tc>
                  <a:txBody>
                    <a:bodyPr/>
                    <a:lstStyle/>
                    <a:p>
                      <a:pPr marL="0" marR="0">
                        <a:lnSpc>
                          <a:spcPct val="107000"/>
                        </a:lnSpc>
                        <a:spcBef>
                          <a:spcPts val="0"/>
                        </a:spcBef>
                        <a:spcAft>
                          <a:spcPts val="0"/>
                        </a:spcAft>
                      </a:pPr>
                      <a:r>
                        <a:rPr lang="en-US" sz="1400">
                          <a:effectLst/>
                        </a:rPr>
                        <a:t>Median Income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192,186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46745.94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23004.75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dirty="0">
                          <a:effectLst/>
                        </a:rPr>
                        <a:t>4937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118464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extLst>
                  <a:ext uri="{0D108BD9-81ED-4DB2-BD59-A6C34878D82A}">
                    <a16:rowId xmlns:a16="http://schemas.microsoft.com/office/drawing/2014/main" val="10005"/>
                  </a:ext>
                </a:extLst>
              </a:tr>
              <a:tr h="195692">
                <a:tc>
                  <a:txBody>
                    <a:bodyPr/>
                    <a:lstStyle/>
                    <a:p>
                      <a:pPr marL="0" marR="0">
                        <a:lnSpc>
                          <a:spcPct val="107000"/>
                        </a:lnSpc>
                        <a:spcBef>
                          <a:spcPts val="0"/>
                        </a:spcBef>
                        <a:spcAft>
                          <a:spcPts val="0"/>
                        </a:spcAft>
                      </a:pPr>
                      <a:r>
                        <a:rPr lang="en-US" sz="1400">
                          <a:effectLst/>
                        </a:rPr>
                        <a:t>Lag ebill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196,684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.2418803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.4282233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extLst>
                  <a:ext uri="{0D108BD9-81ED-4DB2-BD59-A6C34878D82A}">
                    <a16:rowId xmlns:a16="http://schemas.microsoft.com/office/drawing/2014/main" val="10006"/>
                  </a:ext>
                </a:extLst>
              </a:tr>
              <a:tr h="195692">
                <a:tc>
                  <a:txBody>
                    <a:bodyPr/>
                    <a:lstStyle/>
                    <a:p>
                      <a:pPr marL="0" marR="0">
                        <a:lnSpc>
                          <a:spcPct val="107000"/>
                        </a:lnSpc>
                        <a:spcBef>
                          <a:spcPts val="0"/>
                        </a:spcBef>
                        <a:spcAft>
                          <a:spcPts val="0"/>
                        </a:spcAft>
                      </a:pPr>
                      <a:r>
                        <a:rPr lang="en-US" sz="1400">
                          <a:effectLst/>
                        </a:rPr>
                        <a:t>Actual age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192,186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27.68625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17.70681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111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extLst>
                  <a:ext uri="{0D108BD9-81ED-4DB2-BD59-A6C34878D82A}">
                    <a16:rowId xmlns:a16="http://schemas.microsoft.com/office/drawing/2014/main" val="10007"/>
                  </a:ext>
                </a:extLst>
              </a:tr>
              <a:tr h="195692">
                <a:tc>
                  <a:txBody>
                    <a:bodyPr/>
                    <a:lstStyle/>
                    <a:p>
                      <a:pPr marL="0" marR="0">
                        <a:lnSpc>
                          <a:spcPct val="107000"/>
                        </a:lnSpc>
                        <a:spcBef>
                          <a:spcPts val="0"/>
                        </a:spcBef>
                        <a:spcAft>
                          <a:spcPts val="0"/>
                        </a:spcAft>
                      </a:pPr>
                      <a:r>
                        <a:rPr lang="en-US" sz="1400">
                          <a:effectLst/>
                        </a:rPr>
                        <a:t>Lag rebate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192,186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.0105783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.1023057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extLst>
                  <a:ext uri="{0D108BD9-81ED-4DB2-BD59-A6C34878D82A}">
                    <a16:rowId xmlns:a16="http://schemas.microsoft.com/office/drawing/2014/main" val="10008"/>
                  </a:ext>
                </a:extLst>
              </a:tr>
              <a:tr h="195692">
                <a:tc>
                  <a:txBody>
                    <a:bodyPr/>
                    <a:lstStyle/>
                    <a:p>
                      <a:pPr marL="0" marR="0">
                        <a:lnSpc>
                          <a:spcPct val="107000"/>
                        </a:lnSpc>
                        <a:spcBef>
                          <a:spcPts val="0"/>
                        </a:spcBef>
                        <a:spcAft>
                          <a:spcPts val="0"/>
                        </a:spcAft>
                      </a:pPr>
                      <a:r>
                        <a:rPr lang="en-US" sz="1400">
                          <a:effectLst/>
                        </a:rPr>
                        <a:t>Lag loan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192,186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.011005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.104326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extLst>
                  <a:ext uri="{0D108BD9-81ED-4DB2-BD59-A6C34878D82A}">
                    <a16:rowId xmlns:a16="http://schemas.microsoft.com/office/drawing/2014/main" val="10009"/>
                  </a:ext>
                </a:extLst>
              </a:tr>
              <a:tr h="195692">
                <a:tc>
                  <a:txBody>
                    <a:bodyPr/>
                    <a:lstStyle/>
                    <a:p>
                      <a:pPr marL="0" marR="0">
                        <a:lnSpc>
                          <a:spcPct val="107000"/>
                        </a:lnSpc>
                        <a:spcBef>
                          <a:spcPts val="0"/>
                        </a:spcBef>
                        <a:spcAft>
                          <a:spcPts val="0"/>
                        </a:spcAft>
                      </a:pPr>
                      <a:r>
                        <a:rPr lang="en-US" sz="1400">
                          <a:effectLst/>
                        </a:rPr>
                        <a:t>Lag audit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196,684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.072768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.2597561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extLst>
                  <a:ext uri="{0D108BD9-81ED-4DB2-BD59-A6C34878D82A}">
                    <a16:rowId xmlns:a16="http://schemas.microsoft.com/office/drawing/2014/main" val="10010"/>
                  </a:ext>
                </a:extLst>
              </a:tr>
              <a:tr h="195692">
                <a:tc>
                  <a:txBody>
                    <a:bodyPr/>
                    <a:lstStyle/>
                    <a:p>
                      <a:pPr marL="0" marR="0">
                        <a:lnSpc>
                          <a:spcPct val="107000"/>
                        </a:lnSpc>
                        <a:spcBef>
                          <a:spcPts val="0"/>
                        </a:spcBef>
                        <a:spcAft>
                          <a:spcPts val="0"/>
                        </a:spcAft>
                      </a:pPr>
                      <a:r>
                        <a:rPr lang="en-US" sz="1400">
                          <a:effectLst/>
                        </a:rPr>
                        <a:t>High bill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196,684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.0296364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.1695824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extLst>
                  <a:ext uri="{0D108BD9-81ED-4DB2-BD59-A6C34878D82A}">
                    <a16:rowId xmlns:a16="http://schemas.microsoft.com/office/drawing/2014/main" val="10011"/>
                  </a:ext>
                </a:extLst>
              </a:tr>
              <a:tr h="195692">
                <a:tc>
                  <a:txBody>
                    <a:bodyPr/>
                    <a:lstStyle/>
                    <a:p>
                      <a:pPr marL="0" marR="0">
                        <a:lnSpc>
                          <a:spcPct val="107000"/>
                        </a:lnSpc>
                        <a:spcBef>
                          <a:spcPts val="0"/>
                        </a:spcBef>
                        <a:spcAft>
                          <a:spcPts val="0"/>
                        </a:spcAft>
                      </a:pPr>
                      <a:r>
                        <a:rPr lang="en-US" sz="1400">
                          <a:effectLst/>
                        </a:rPr>
                        <a:t>Market value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196,684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172530.4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109952.2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9656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dirty="0">
                          <a:effectLst/>
                        </a:rPr>
                        <a:t>1644881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extLst>
                  <a:ext uri="{0D108BD9-81ED-4DB2-BD59-A6C34878D82A}">
                    <a16:rowId xmlns:a16="http://schemas.microsoft.com/office/drawing/2014/main" val="10012"/>
                  </a:ext>
                </a:extLst>
              </a:tr>
              <a:tr h="195692">
                <a:tc>
                  <a:txBody>
                    <a:bodyPr/>
                    <a:lstStyle/>
                    <a:p>
                      <a:pPr marL="0" marR="0">
                        <a:lnSpc>
                          <a:spcPct val="107000"/>
                        </a:lnSpc>
                        <a:spcBef>
                          <a:spcPts val="0"/>
                        </a:spcBef>
                        <a:spcAft>
                          <a:spcPts val="0"/>
                        </a:spcAft>
                      </a:pPr>
                      <a:r>
                        <a:rPr lang="en-US" sz="1400">
                          <a:effectLst/>
                        </a:rPr>
                        <a:t>Size of home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196,684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1738.274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761.1957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dirty="0">
                          <a:effectLst/>
                        </a:rPr>
                        <a:t>10835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extLst>
                  <a:ext uri="{0D108BD9-81ED-4DB2-BD59-A6C34878D82A}">
                    <a16:rowId xmlns:a16="http://schemas.microsoft.com/office/drawing/2014/main" val="10013"/>
                  </a:ext>
                </a:extLst>
              </a:tr>
              <a:tr h="195692">
                <a:tc>
                  <a:txBody>
                    <a:bodyPr/>
                    <a:lstStyle/>
                    <a:p>
                      <a:pPr marL="0" marR="0">
                        <a:lnSpc>
                          <a:spcPct val="107000"/>
                        </a:lnSpc>
                        <a:spcBef>
                          <a:spcPts val="0"/>
                        </a:spcBef>
                        <a:spcAft>
                          <a:spcPts val="0"/>
                        </a:spcAft>
                      </a:pPr>
                      <a:r>
                        <a:rPr lang="en-US" sz="1400">
                          <a:effectLst/>
                        </a:rPr>
                        <a:t>Percent renter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181,134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25.19553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25.57755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dirty="0">
                          <a:effectLst/>
                        </a:rPr>
                        <a:t>100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extLst>
                  <a:ext uri="{0D108BD9-81ED-4DB2-BD59-A6C34878D82A}">
                    <a16:rowId xmlns:a16="http://schemas.microsoft.com/office/drawing/2014/main" val="10014"/>
                  </a:ext>
                </a:extLst>
              </a:tr>
              <a:tr h="195692">
                <a:tc>
                  <a:txBody>
                    <a:bodyPr/>
                    <a:lstStyle/>
                    <a:p>
                      <a:pPr marL="0" marR="0">
                        <a:lnSpc>
                          <a:spcPct val="107000"/>
                        </a:lnSpc>
                        <a:spcBef>
                          <a:spcPts val="0"/>
                        </a:spcBef>
                        <a:spcAft>
                          <a:spcPts val="0"/>
                        </a:spcAft>
                      </a:pPr>
                      <a:r>
                        <a:rPr lang="en-US" sz="1400">
                          <a:effectLst/>
                        </a:rPr>
                        <a:t>Marketvalue2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196,684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4.19e+10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8.71e+10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9.32e+07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dirty="0">
                          <a:effectLst/>
                        </a:rPr>
                        <a:t>2.7e+12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extLst>
                  <a:ext uri="{0D108BD9-81ED-4DB2-BD59-A6C34878D82A}">
                    <a16:rowId xmlns:a16="http://schemas.microsoft.com/office/drawing/2014/main" val="10015"/>
                  </a:ext>
                </a:extLst>
              </a:tr>
              <a:tr h="195692">
                <a:tc>
                  <a:txBody>
                    <a:bodyPr/>
                    <a:lstStyle/>
                    <a:p>
                      <a:pPr marL="0" marR="0">
                        <a:lnSpc>
                          <a:spcPct val="107000"/>
                        </a:lnSpc>
                        <a:spcBef>
                          <a:spcPts val="0"/>
                        </a:spcBef>
                        <a:spcAft>
                          <a:spcPts val="0"/>
                        </a:spcAft>
                      </a:pPr>
                      <a:r>
                        <a:rPr lang="en-US" sz="1400">
                          <a:effectLst/>
                        </a:rPr>
                        <a:t>Size of home 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196,684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3601013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4144737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dirty="0">
                          <a:effectLst/>
                        </a:rPr>
                        <a:t>1.17e+08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extLst>
                  <a:ext uri="{0D108BD9-81ED-4DB2-BD59-A6C34878D82A}">
                    <a16:rowId xmlns:a16="http://schemas.microsoft.com/office/drawing/2014/main" val="10016"/>
                  </a:ext>
                </a:extLst>
              </a:tr>
              <a:tr h="195692">
                <a:tc>
                  <a:txBody>
                    <a:bodyPr/>
                    <a:lstStyle/>
                    <a:p>
                      <a:pPr marL="0" marR="0">
                        <a:lnSpc>
                          <a:spcPct val="107000"/>
                        </a:lnSpc>
                        <a:spcBef>
                          <a:spcPts val="0"/>
                        </a:spcBef>
                        <a:spcAft>
                          <a:spcPts val="0"/>
                        </a:spcAft>
                      </a:pPr>
                      <a:r>
                        <a:rPr lang="en-US" sz="1400">
                          <a:effectLst/>
                        </a:rPr>
                        <a:t>Mkt value * ebill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192,186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41741.03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91962.14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dirty="0">
                          <a:effectLst/>
                        </a:rPr>
                        <a:t>1644881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extLst>
                  <a:ext uri="{0D108BD9-81ED-4DB2-BD59-A6C34878D82A}">
                    <a16:rowId xmlns:a16="http://schemas.microsoft.com/office/drawing/2014/main" val="10017"/>
                  </a:ext>
                </a:extLst>
              </a:tr>
              <a:tr h="195692">
                <a:tc>
                  <a:txBody>
                    <a:bodyPr/>
                    <a:lstStyle/>
                    <a:p>
                      <a:pPr marL="0" marR="0">
                        <a:lnSpc>
                          <a:spcPct val="107000"/>
                        </a:lnSpc>
                        <a:spcBef>
                          <a:spcPts val="0"/>
                        </a:spcBef>
                        <a:spcAft>
                          <a:spcPts val="0"/>
                        </a:spcAft>
                      </a:pPr>
                      <a:r>
                        <a:rPr lang="en-US" sz="1400">
                          <a:effectLst/>
                        </a:rPr>
                        <a:t>Actage * ebill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192,186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6.779011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15.08902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dirty="0">
                          <a:effectLst/>
                        </a:rPr>
                        <a:t>111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extLst>
                  <a:ext uri="{0D108BD9-81ED-4DB2-BD59-A6C34878D82A}">
                    <a16:rowId xmlns:a16="http://schemas.microsoft.com/office/drawing/2014/main" val="10018"/>
                  </a:ext>
                </a:extLst>
              </a:tr>
              <a:tr h="195692">
                <a:tc>
                  <a:txBody>
                    <a:bodyPr/>
                    <a:lstStyle/>
                    <a:p>
                      <a:pPr marL="0" marR="0">
                        <a:lnSpc>
                          <a:spcPct val="107000"/>
                        </a:lnSpc>
                        <a:spcBef>
                          <a:spcPts val="0"/>
                        </a:spcBef>
                        <a:spcAft>
                          <a:spcPts val="0"/>
                        </a:spcAft>
                      </a:pPr>
                      <a:r>
                        <a:rPr lang="en-US" sz="1400">
                          <a:effectLst/>
                        </a:rPr>
                        <a:t>High bill * ebill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192,186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.0087103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.0929219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extLst>
                  <a:ext uri="{0D108BD9-81ED-4DB2-BD59-A6C34878D82A}">
                    <a16:rowId xmlns:a16="http://schemas.microsoft.com/office/drawing/2014/main" val="10019"/>
                  </a:ext>
                </a:extLst>
              </a:tr>
              <a:tr h="195692">
                <a:tc>
                  <a:txBody>
                    <a:bodyPr/>
                    <a:lstStyle/>
                    <a:p>
                      <a:pPr marL="0" marR="0">
                        <a:lnSpc>
                          <a:spcPct val="107000"/>
                        </a:lnSpc>
                        <a:spcBef>
                          <a:spcPts val="0"/>
                        </a:spcBef>
                        <a:spcAft>
                          <a:spcPts val="0"/>
                        </a:spcAft>
                      </a:pPr>
                      <a:r>
                        <a:rPr lang="en-US" sz="1400">
                          <a:effectLst/>
                        </a:rPr>
                        <a:t>Minority *ebill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192,186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6.362522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18.02089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dirty="0">
                          <a:effectLst/>
                        </a:rPr>
                        <a:t>100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extLst>
                  <a:ext uri="{0D108BD9-81ED-4DB2-BD59-A6C34878D82A}">
                    <a16:rowId xmlns:a16="http://schemas.microsoft.com/office/drawing/2014/main" val="10020"/>
                  </a:ext>
                </a:extLst>
              </a:tr>
              <a:tr h="195692">
                <a:tc>
                  <a:txBody>
                    <a:bodyPr/>
                    <a:lstStyle/>
                    <a:p>
                      <a:pPr marL="0" marR="0">
                        <a:lnSpc>
                          <a:spcPct val="107000"/>
                        </a:lnSpc>
                        <a:spcBef>
                          <a:spcPts val="0"/>
                        </a:spcBef>
                        <a:spcAft>
                          <a:spcPts val="0"/>
                        </a:spcAft>
                      </a:pPr>
                      <a:r>
                        <a:rPr lang="en-US" sz="1400">
                          <a:effectLst/>
                        </a:rPr>
                        <a:t>Mdninc * ebill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192,186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11487.28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23358.76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dirty="0">
                          <a:effectLst/>
                        </a:rPr>
                        <a:t>118464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extLst>
                  <a:ext uri="{0D108BD9-81ED-4DB2-BD59-A6C34878D82A}">
                    <a16:rowId xmlns:a16="http://schemas.microsoft.com/office/drawing/2014/main" val="10021"/>
                  </a:ext>
                </a:extLst>
              </a:tr>
              <a:tr h="195692">
                <a:tc>
                  <a:txBody>
                    <a:bodyPr/>
                    <a:lstStyle/>
                    <a:p>
                      <a:pPr marL="0" marR="0">
                        <a:lnSpc>
                          <a:spcPct val="107000"/>
                        </a:lnSpc>
                        <a:spcBef>
                          <a:spcPts val="0"/>
                        </a:spcBef>
                        <a:spcAft>
                          <a:spcPts val="0"/>
                        </a:spcAft>
                      </a:pPr>
                      <a:r>
                        <a:rPr lang="en-US" sz="1400">
                          <a:effectLst/>
                        </a:rPr>
                        <a:t>Loan * ebill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192,186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.0024091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.0490238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extLst>
                  <a:ext uri="{0D108BD9-81ED-4DB2-BD59-A6C34878D82A}">
                    <a16:rowId xmlns:a16="http://schemas.microsoft.com/office/drawing/2014/main" val="10022"/>
                  </a:ext>
                </a:extLst>
              </a:tr>
              <a:tr h="195692">
                <a:tc>
                  <a:txBody>
                    <a:bodyPr/>
                    <a:lstStyle/>
                    <a:p>
                      <a:pPr marL="0" marR="0">
                        <a:lnSpc>
                          <a:spcPct val="107000"/>
                        </a:lnSpc>
                        <a:spcBef>
                          <a:spcPts val="0"/>
                        </a:spcBef>
                        <a:spcAft>
                          <a:spcPts val="0"/>
                        </a:spcAft>
                      </a:pPr>
                      <a:r>
                        <a:rPr lang="en-US" sz="1400">
                          <a:effectLst/>
                        </a:rPr>
                        <a:t>Audit * ebill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192,186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.0162603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.1264752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extLst>
                  <a:ext uri="{0D108BD9-81ED-4DB2-BD59-A6C34878D82A}">
                    <a16:rowId xmlns:a16="http://schemas.microsoft.com/office/drawing/2014/main" val="10023"/>
                  </a:ext>
                </a:extLst>
              </a:tr>
              <a:tr h="195692">
                <a:tc>
                  <a:txBody>
                    <a:bodyPr/>
                    <a:lstStyle/>
                    <a:p>
                      <a:pPr marL="0" marR="0">
                        <a:lnSpc>
                          <a:spcPct val="107000"/>
                        </a:lnSpc>
                        <a:spcBef>
                          <a:spcPts val="0"/>
                        </a:spcBef>
                        <a:spcAft>
                          <a:spcPts val="0"/>
                        </a:spcAft>
                      </a:pPr>
                      <a:r>
                        <a:rPr lang="en-US" sz="1400">
                          <a:effectLst/>
                        </a:rPr>
                        <a:t>Rebate * ebill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192,186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.0080547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.089386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tc>
                  <a:txBody>
                    <a:bodyPr/>
                    <a:lstStyle/>
                    <a:p>
                      <a:pPr marL="0" marR="0">
                        <a:lnSpc>
                          <a:spcPct val="107000"/>
                        </a:lnSpc>
                        <a:spcBef>
                          <a:spcPts val="0"/>
                        </a:spcBef>
                        <a:spcAft>
                          <a:spcPts val="0"/>
                        </a:spcAft>
                      </a:pPr>
                      <a:r>
                        <a:rPr lang="en-US" sz="14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906" marR="49906" marT="0" marB="0"/>
                </a:tc>
                <a:extLst>
                  <a:ext uri="{0D108BD9-81ED-4DB2-BD59-A6C34878D82A}">
                    <a16:rowId xmlns:a16="http://schemas.microsoft.com/office/drawing/2014/main" val="10024"/>
                  </a:ext>
                </a:extLst>
              </a:tr>
            </a:tbl>
          </a:graphicData>
        </a:graphic>
      </p:graphicFrame>
    </p:spTree>
    <p:extLst>
      <p:ext uri="{BB962C8B-B14F-4D97-AF65-F5344CB8AC3E}">
        <p14:creationId xmlns:p14="http://schemas.microsoft.com/office/powerpoint/2010/main" val="2648655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6136" y="137808"/>
            <a:ext cx="8229600" cy="1066800"/>
          </a:xfrm>
        </p:spPr>
        <p:txBody>
          <a:bodyPr/>
          <a:lstStyle/>
          <a:p>
            <a:r>
              <a:rPr lang="en-US" dirty="0"/>
              <a:t>Comparing Consumption Hot Spots</a:t>
            </a:r>
          </a:p>
        </p:txBody>
      </p:sp>
      <p:pic>
        <p:nvPicPr>
          <p:cNvPr id="8" name="Content Placeholder 7"/>
          <p:cNvPicPr>
            <a:picLocks noGrp="1" noChangeAspect="1"/>
          </p:cNvPicPr>
          <p:nvPr>
            <p:ph sz="half" idx="1"/>
          </p:nvPr>
        </p:nvPicPr>
        <p:blipFill>
          <a:blip r:embed="rId2"/>
          <a:stretch>
            <a:fillRect/>
          </a:stretch>
        </p:blipFill>
        <p:spPr>
          <a:xfrm>
            <a:off x="135467" y="1237757"/>
            <a:ext cx="4305469" cy="5571783"/>
          </a:xfrm>
          <a:prstGeom prst="rect">
            <a:avLst/>
          </a:prstGeom>
        </p:spPr>
      </p:pic>
      <p:pic>
        <p:nvPicPr>
          <p:cNvPr id="9" name="Content Placeholder 8"/>
          <p:cNvPicPr>
            <a:picLocks noGrp="1" noChangeAspect="1"/>
          </p:cNvPicPr>
          <p:nvPr>
            <p:ph sz="half" idx="2"/>
          </p:nvPr>
        </p:nvPicPr>
        <p:blipFill>
          <a:blip r:embed="rId3"/>
          <a:stretch>
            <a:fillRect/>
          </a:stretch>
        </p:blipFill>
        <p:spPr>
          <a:xfrm>
            <a:off x="4838531" y="1237757"/>
            <a:ext cx="4305469" cy="5571784"/>
          </a:xfrm>
          <a:prstGeom prst="rect">
            <a:avLst/>
          </a:prstGeom>
        </p:spPr>
      </p:pic>
    </p:spTree>
    <p:extLst>
      <p:ext uri="{BB962C8B-B14F-4D97-AF65-F5344CB8AC3E}">
        <p14:creationId xmlns:p14="http://schemas.microsoft.com/office/powerpoint/2010/main" val="2141099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30926" y="157117"/>
            <a:ext cx="8640854" cy="857250"/>
          </a:xfrm>
        </p:spPr>
        <p:txBody>
          <a:bodyPr>
            <a:noAutofit/>
          </a:bodyPr>
          <a:lstStyle/>
          <a:p>
            <a:pPr eaLnBrk="1" hangingPunct="1">
              <a:defRPr/>
            </a:pPr>
            <a:r>
              <a:rPr lang="en-US" altLang="en-US" sz="3600" dirty="0"/>
              <a:t>Energy Consumption Analysis</a:t>
            </a:r>
          </a:p>
        </p:txBody>
      </p:sp>
      <p:sp>
        <p:nvSpPr>
          <p:cNvPr id="4" name="Slide Number Placeholder 3"/>
          <p:cNvSpPr>
            <a:spLocks noGrp="1"/>
          </p:cNvSpPr>
          <p:nvPr>
            <p:ph type="sldNum" sz="quarter" idx="12"/>
          </p:nvPr>
        </p:nvSpPr>
        <p:spPr/>
        <p:txBody>
          <a:bodyPr/>
          <a:lstStyle/>
          <a:p>
            <a:pPr>
              <a:defRPr/>
            </a:pPr>
            <a:fld id="{CD6C54AB-27A5-4A1B-9E5D-A112AA661ACA}" type="slidenum">
              <a:rPr lang="en-US" smtClean="0"/>
              <a:pPr>
                <a:defRPr/>
              </a:pPr>
              <a:t>5</a:t>
            </a:fld>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134364801"/>
              </p:ext>
            </p:extLst>
          </p:nvPr>
        </p:nvGraphicFramePr>
        <p:xfrm>
          <a:off x="1229134" y="1460424"/>
          <a:ext cx="3730625" cy="4552619"/>
        </p:xfrm>
        <a:graphic>
          <a:graphicData uri="http://schemas.openxmlformats.org/drawingml/2006/table">
            <a:tbl>
              <a:tblPr firstRow="1" firstCol="1" bandRow="1">
                <a:tableStyleId>{0E3FDE45-AF77-4B5C-9715-49D594BDF05E}</a:tableStyleId>
              </a:tblPr>
              <a:tblGrid>
                <a:gridCol w="1198615">
                  <a:extLst>
                    <a:ext uri="{9D8B030D-6E8A-4147-A177-3AD203B41FA5}">
                      <a16:colId xmlns:a16="http://schemas.microsoft.com/office/drawing/2014/main" val="20000"/>
                    </a:ext>
                  </a:extLst>
                </a:gridCol>
                <a:gridCol w="2532010">
                  <a:extLst>
                    <a:ext uri="{9D8B030D-6E8A-4147-A177-3AD203B41FA5}">
                      <a16:colId xmlns:a16="http://schemas.microsoft.com/office/drawing/2014/main" val="20001"/>
                    </a:ext>
                  </a:extLst>
                </a:gridCol>
              </a:tblGrid>
              <a:tr h="0">
                <a:tc>
                  <a:txBody>
                    <a:bodyPr/>
                    <a:lstStyle/>
                    <a:p>
                      <a:pPr marL="0" marR="0">
                        <a:lnSpc>
                          <a:spcPct val="115000"/>
                        </a:lnSpc>
                        <a:spcBef>
                          <a:spcPts val="0"/>
                        </a:spcBef>
                        <a:spcAft>
                          <a:spcPts val="0"/>
                        </a:spcAft>
                      </a:pPr>
                      <a:r>
                        <a:rPr lang="en-US" sz="1500" kern="1200" dirty="0">
                          <a:effectLst/>
                        </a:rPr>
                        <a:t>Energy Use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5224" marR="25224" marT="6202" marB="0"/>
                </a:tc>
                <a:tc>
                  <a:txBody>
                    <a:bodyPr/>
                    <a:lstStyle/>
                    <a:p>
                      <a:pPr marL="0" marR="0">
                        <a:lnSpc>
                          <a:spcPct val="115000"/>
                        </a:lnSpc>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5224" marR="25224" marT="6202" marB="0"/>
                </a:tc>
                <a:extLst>
                  <a:ext uri="{0D108BD9-81ED-4DB2-BD59-A6C34878D82A}">
                    <a16:rowId xmlns:a16="http://schemas.microsoft.com/office/drawing/2014/main" val="10000"/>
                  </a:ext>
                </a:extLst>
              </a:tr>
              <a:tr h="269107">
                <a:tc>
                  <a:txBody>
                    <a:bodyPr/>
                    <a:lstStyle/>
                    <a:p>
                      <a:pPr marL="0" marR="0">
                        <a:lnSpc>
                          <a:spcPct val="115000"/>
                        </a:lnSpc>
                        <a:spcBef>
                          <a:spcPts val="0"/>
                        </a:spcBef>
                        <a:spcAft>
                          <a:spcPts val="0"/>
                        </a:spcAft>
                      </a:pPr>
                      <a:r>
                        <a:rPr lang="en-US" sz="1500" kern="1200">
                          <a:effectLst/>
                        </a:rPr>
                        <a:t>Water Use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5224" marR="25224" marT="6202" marB="0"/>
                </a:tc>
                <a:tc>
                  <a:txBody>
                    <a:bodyPr/>
                    <a:lstStyle/>
                    <a:p>
                      <a:pPr marL="0" marR="0">
                        <a:lnSpc>
                          <a:spcPct val="115000"/>
                        </a:lnSpc>
                        <a:spcBef>
                          <a:spcPts val="0"/>
                        </a:spcBef>
                        <a:spcAft>
                          <a:spcPts val="0"/>
                        </a:spcAft>
                      </a:pPr>
                      <a:r>
                        <a:rPr lang="en-US" sz="1500" kern="1200" dirty="0">
                          <a:effectLst/>
                        </a:rPr>
                        <a:t>.6937011***     (.0156079)</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5224" marR="25224" marT="6202" marB="0"/>
                </a:tc>
                <a:extLst>
                  <a:ext uri="{0D108BD9-81ED-4DB2-BD59-A6C34878D82A}">
                    <a16:rowId xmlns:a16="http://schemas.microsoft.com/office/drawing/2014/main" val="10001"/>
                  </a:ext>
                </a:extLst>
              </a:tr>
              <a:tr h="269107">
                <a:tc>
                  <a:txBody>
                    <a:bodyPr/>
                    <a:lstStyle/>
                    <a:p>
                      <a:pPr marL="0" marR="0">
                        <a:lnSpc>
                          <a:spcPct val="115000"/>
                        </a:lnSpc>
                        <a:spcBef>
                          <a:spcPts val="0"/>
                        </a:spcBef>
                        <a:spcAft>
                          <a:spcPts val="0"/>
                        </a:spcAft>
                      </a:pPr>
                      <a:r>
                        <a:rPr lang="en-US" sz="1500" kern="1200">
                          <a:effectLst/>
                        </a:rPr>
                        <a:t>Summer</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5224" marR="25224" marT="6202" marB="0"/>
                </a:tc>
                <a:tc>
                  <a:txBody>
                    <a:bodyPr/>
                    <a:lstStyle/>
                    <a:p>
                      <a:pPr marL="0" marR="0">
                        <a:lnSpc>
                          <a:spcPct val="115000"/>
                        </a:lnSpc>
                        <a:spcBef>
                          <a:spcPts val="0"/>
                        </a:spcBef>
                        <a:spcAft>
                          <a:spcPts val="0"/>
                        </a:spcAft>
                      </a:pPr>
                      <a:r>
                        <a:rPr lang="en-US" sz="1500" kern="1200" dirty="0">
                          <a:effectLst/>
                        </a:rPr>
                        <a:t>321.022***       (2.380428)</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5224" marR="25224" marT="6202" marB="0"/>
                </a:tc>
                <a:extLst>
                  <a:ext uri="{0D108BD9-81ED-4DB2-BD59-A6C34878D82A}">
                    <a16:rowId xmlns:a16="http://schemas.microsoft.com/office/drawing/2014/main" val="10002"/>
                  </a:ext>
                </a:extLst>
              </a:tr>
              <a:tr h="269107">
                <a:tc>
                  <a:txBody>
                    <a:bodyPr/>
                    <a:lstStyle/>
                    <a:p>
                      <a:pPr marL="0" marR="0">
                        <a:lnSpc>
                          <a:spcPct val="115000"/>
                        </a:lnSpc>
                        <a:spcBef>
                          <a:spcPts val="0"/>
                        </a:spcBef>
                        <a:spcAft>
                          <a:spcPts val="0"/>
                        </a:spcAft>
                      </a:pPr>
                      <a:r>
                        <a:rPr lang="en-US" sz="1500" kern="1200" dirty="0">
                          <a:effectLst/>
                        </a:rPr>
                        <a:t>Winter</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5224" marR="25224" marT="6202" marB="0"/>
                </a:tc>
                <a:tc>
                  <a:txBody>
                    <a:bodyPr/>
                    <a:lstStyle/>
                    <a:p>
                      <a:pPr marL="0" marR="0">
                        <a:lnSpc>
                          <a:spcPct val="115000"/>
                        </a:lnSpc>
                        <a:spcBef>
                          <a:spcPts val="0"/>
                        </a:spcBef>
                        <a:spcAft>
                          <a:spcPts val="0"/>
                        </a:spcAft>
                      </a:pPr>
                      <a:r>
                        <a:rPr lang="en-US" sz="1500" kern="1200" dirty="0">
                          <a:effectLst/>
                        </a:rPr>
                        <a:t>171.4735***     (2.485254)</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5224" marR="25224" marT="6202" marB="0"/>
                </a:tc>
                <a:extLst>
                  <a:ext uri="{0D108BD9-81ED-4DB2-BD59-A6C34878D82A}">
                    <a16:rowId xmlns:a16="http://schemas.microsoft.com/office/drawing/2014/main" val="10003"/>
                  </a:ext>
                </a:extLst>
              </a:tr>
              <a:tr h="285475">
                <a:tc>
                  <a:txBody>
                    <a:bodyPr/>
                    <a:lstStyle/>
                    <a:p>
                      <a:pPr marL="0" marR="0">
                        <a:lnSpc>
                          <a:spcPct val="115000"/>
                        </a:lnSpc>
                        <a:spcBef>
                          <a:spcPts val="0"/>
                        </a:spcBef>
                        <a:spcAft>
                          <a:spcPts val="0"/>
                        </a:spcAft>
                      </a:pPr>
                      <a:r>
                        <a:rPr lang="en-US" sz="1500" kern="1200">
                          <a:effectLst/>
                        </a:rPr>
                        <a:t>Square Feet</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5224" marR="25224" marT="6202" marB="0"/>
                </a:tc>
                <a:tc>
                  <a:txBody>
                    <a:bodyPr/>
                    <a:lstStyle/>
                    <a:p>
                      <a:pPr marL="0" marR="0">
                        <a:lnSpc>
                          <a:spcPct val="115000"/>
                        </a:lnSpc>
                        <a:spcBef>
                          <a:spcPts val="0"/>
                        </a:spcBef>
                        <a:spcAft>
                          <a:spcPts val="0"/>
                        </a:spcAft>
                      </a:pPr>
                      <a:r>
                        <a:rPr lang="en-US" sz="1500" kern="1200" dirty="0">
                          <a:effectLst/>
                        </a:rPr>
                        <a:t>.4533561***     (.0095711)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5224" marR="25224" marT="6202" marB="0"/>
                </a:tc>
                <a:extLst>
                  <a:ext uri="{0D108BD9-81ED-4DB2-BD59-A6C34878D82A}">
                    <a16:rowId xmlns:a16="http://schemas.microsoft.com/office/drawing/2014/main" val="10004"/>
                  </a:ext>
                </a:extLst>
              </a:tr>
              <a:tr h="269107">
                <a:tc>
                  <a:txBody>
                    <a:bodyPr/>
                    <a:lstStyle/>
                    <a:p>
                      <a:pPr marL="0" marR="0">
                        <a:lnSpc>
                          <a:spcPct val="115000"/>
                        </a:lnSpc>
                        <a:spcBef>
                          <a:spcPts val="0"/>
                        </a:spcBef>
                        <a:spcAft>
                          <a:spcPts val="0"/>
                        </a:spcAft>
                      </a:pPr>
                      <a:r>
                        <a:rPr lang="en-US" sz="1500" kern="1200" dirty="0">
                          <a:effectLst/>
                        </a:rPr>
                        <a:t>Actual Age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5224" marR="25224" marT="6202" marB="0"/>
                </a:tc>
                <a:tc>
                  <a:txBody>
                    <a:bodyPr/>
                    <a:lstStyle/>
                    <a:p>
                      <a:pPr marL="0" marR="0">
                        <a:lnSpc>
                          <a:spcPct val="115000"/>
                        </a:lnSpc>
                        <a:spcBef>
                          <a:spcPts val="0"/>
                        </a:spcBef>
                        <a:spcAft>
                          <a:spcPts val="0"/>
                        </a:spcAft>
                      </a:pPr>
                      <a:r>
                        <a:rPr lang="en-US" sz="1500" kern="1200" dirty="0">
                          <a:effectLst/>
                        </a:rPr>
                        <a:t>8.112568***     (.9901225)</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5224" marR="25224" marT="6202" marB="0"/>
                </a:tc>
                <a:extLst>
                  <a:ext uri="{0D108BD9-81ED-4DB2-BD59-A6C34878D82A}">
                    <a16:rowId xmlns:a16="http://schemas.microsoft.com/office/drawing/2014/main" val="10005"/>
                  </a:ext>
                </a:extLst>
              </a:tr>
              <a:tr h="269107">
                <a:tc>
                  <a:txBody>
                    <a:bodyPr/>
                    <a:lstStyle/>
                    <a:p>
                      <a:pPr marL="0" marR="0">
                        <a:lnSpc>
                          <a:spcPct val="115000"/>
                        </a:lnSpc>
                        <a:spcBef>
                          <a:spcPts val="0"/>
                        </a:spcBef>
                        <a:spcAft>
                          <a:spcPts val="0"/>
                        </a:spcAft>
                      </a:pPr>
                      <a:r>
                        <a:rPr lang="en-US" sz="1500" kern="1200">
                          <a:effectLst/>
                        </a:rPr>
                        <a:t>Actual Age (2)</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5224" marR="25224" marT="6202" marB="0"/>
                </a:tc>
                <a:tc>
                  <a:txBody>
                    <a:bodyPr/>
                    <a:lstStyle/>
                    <a:p>
                      <a:pPr marL="0" marR="0">
                        <a:lnSpc>
                          <a:spcPct val="115000"/>
                        </a:lnSpc>
                        <a:spcBef>
                          <a:spcPts val="0"/>
                        </a:spcBef>
                        <a:spcAft>
                          <a:spcPts val="0"/>
                        </a:spcAft>
                      </a:pPr>
                      <a:r>
                        <a:rPr lang="en-US" sz="1500" kern="1200" dirty="0">
                          <a:effectLst/>
                        </a:rPr>
                        <a:t>-.1084778***    (.0134852)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5224" marR="25224" marT="6202" marB="0"/>
                </a:tc>
                <a:extLst>
                  <a:ext uri="{0D108BD9-81ED-4DB2-BD59-A6C34878D82A}">
                    <a16:rowId xmlns:a16="http://schemas.microsoft.com/office/drawing/2014/main" val="10006"/>
                  </a:ext>
                </a:extLst>
              </a:tr>
              <a:tr h="269107">
                <a:tc>
                  <a:txBody>
                    <a:bodyPr/>
                    <a:lstStyle/>
                    <a:p>
                      <a:pPr marL="0" marR="0">
                        <a:lnSpc>
                          <a:spcPct val="115000"/>
                        </a:lnSpc>
                        <a:spcBef>
                          <a:spcPts val="0"/>
                        </a:spcBef>
                        <a:spcAft>
                          <a:spcPts val="0"/>
                        </a:spcAft>
                      </a:pPr>
                      <a:r>
                        <a:rPr lang="en-US" sz="1500" kern="1200">
                          <a:effectLst/>
                        </a:rPr>
                        <a:t>Audit (n-1)</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5224" marR="25224" marT="6202" marB="0"/>
                </a:tc>
                <a:tc>
                  <a:txBody>
                    <a:bodyPr/>
                    <a:lstStyle/>
                    <a:p>
                      <a:pPr marL="0" marR="0">
                        <a:lnSpc>
                          <a:spcPct val="115000"/>
                        </a:lnSpc>
                        <a:spcBef>
                          <a:spcPts val="0"/>
                        </a:spcBef>
                        <a:spcAft>
                          <a:spcPts val="0"/>
                        </a:spcAft>
                      </a:pPr>
                      <a:r>
                        <a:rPr lang="en-US" sz="1500" kern="1200" dirty="0">
                          <a:effectLst/>
                        </a:rPr>
                        <a:t>-36.27835***    (5.947946)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5224" marR="25224" marT="6202" marB="0"/>
                </a:tc>
                <a:extLst>
                  <a:ext uri="{0D108BD9-81ED-4DB2-BD59-A6C34878D82A}">
                    <a16:rowId xmlns:a16="http://schemas.microsoft.com/office/drawing/2014/main" val="10007"/>
                  </a:ext>
                </a:extLst>
              </a:tr>
              <a:tr h="269107">
                <a:tc>
                  <a:txBody>
                    <a:bodyPr/>
                    <a:lstStyle/>
                    <a:p>
                      <a:pPr marL="0" marR="0">
                        <a:lnSpc>
                          <a:spcPct val="115000"/>
                        </a:lnSpc>
                        <a:spcBef>
                          <a:spcPts val="0"/>
                        </a:spcBef>
                        <a:spcAft>
                          <a:spcPts val="0"/>
                        </a:spcAft>
                      </a:pPr>
                      <a:r>
                        <a:rPr lang="en-US" sz="1500" kern="1200">
                          <a:effectLst/>
                        </a:rPr>
                        <a:t>Loan (n-1)</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5224" marR="25224" marT="6202" marB="0"/>
                </a:tc>
                <a:tc>
                  <a:txBody>
                    <a:bodyPr/>
                    <a:lstStyle/>
                    <a:p>
                      <a:pPr marL="0" marR="0">
                        <a:lnSpc>
                          <a:spcPct val="115000"/>
                        </a:lnSpc>
                        <a:spcBef>
                          <a:spcPts val="0"/>
                        </a:spcBef>
                        <a:spcAft>
                          <a:spcPts val="0"/>
                        </a:spcAft>
                      </a:pPr>
                      <a:r>
                        <a:rPr lang="en-US" sz="1500" kern="1200" dirty="0">
                          <a:effectLst/>
                        </a:rPr>
                        <a:t>-74.62503***     (16.77973)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5224" marR="25224" marT="6202" marB="0"/>
                </a:tc>
                <a:extLst>
                  <a:ext uri="{0D108BD9-81ED-4DB2-BD59-A6C34878D82A}">
                    <a16:rowId xmlns:a16="http://schemas.microsoft.com/office/drawing/2014/main" val="10008"/>
                  </a:ext>
                </a:extLst>
              </a:tr>
              <a:tr h="269107">
                <a:tc>
                  <a:txBody>
                    <a:bodyPr/>
                    <a:lstStyle/>
                    <a:p>
                      <a:pPr marL="0" marR="0">
                        <a:lnSpc>
                          <a:spcPct val="115000"/>
                        </a:lnSpc>
                        <a:spcBef>
                          <a:spcPts val="0"/>
                        </a:spcBef>
                        <a:spcAft>
                          <a:spcPts val="0"/>
                        </a:spcAft>
                      </a:pPr>
                      <a:r>
                        <a:rPr lang="en-US" sz="1500" kern="1200">
                          <a:effectLst/>
                        </a:rPr>
                        <a:t>Rebate (n-1)</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5224" marR="25224" marT="6202" marB="0"/>
                </a:tc>
                <a:tc>
                  <a:txBody>
                    <a:bodyPr/>
                    <a:lstStyle/>
                    <a:p>
                      <a:pPr marL="0" marR="0">
                        <a:lnSpc>
                          <a:spcPct val="115000"/>
                        </a:lnSpc>
                        <a:spcBef>
                          <a:spcPts val="0"/>
                        </a:spcBef>
                        <a:spcAft>
                          <a:spcPts val="0"/>
                        </a:spcAft>
                      </a:pPr>
                      <a:r>
                        <a:rPr lang="en-US" sz="1500" kern="1200">
                          <a:effectLst/>
                        </a:rPr>
                        <a:t>-63.17632***     (12.03436)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5224" marR="25224" marT="6202" marB="0"/>
                </a:tc>
                <a:extLst>
                  <a:ext uri="{0D108BD9-81ED-4DB2-BD59-A6C34878D82A}">
                    <a16:rowId xmlns:a16="http://schemas.microsoft.com/office/drawing/2014/main" val="10009"/>
                  </a:ext>
                </a:extLst>
              </a:tr>
              <a:tr h="269107">
                <a:tc>
                  <a:txBody>
                    <a:bodyPr/>
                    <a:lstStyle/>
                    <a:p>
                      <a:pPr marL="0" marR="0">
                        <a:lnSpc>
                          <a:spcPct val="115000"/>
                        </a:lnSpc>
                        <a:spcBef>
                          <a:spcPts val="0"/>
                        </a:spcBef>
                        <a:spcAft>
                          <a:spcPts val="0"/>
                        </a:spcAft>
                      </a:pPr>
                      <a:r>
                        <a:rPr lang="en-US" sz="1500" kern="1200">
                          <a:effectLst/>
                        </a:rPr>
                        <a:t>2006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5224" marR="25224" marT="6202" marB="0"/>
                </a:tc>
                <a:tc>
                  <a:txBody>
                    <a:bodyPr/>
                    <a:lstStyle/>
                    <a:p>
                      <a:pPr marL="0" marR="0">
                        <a:lnSpc>
                          <a:spcPct val="115000"/>
                        </a:lnSpc>
                        <a:spcBef>
                          <a:spcPts val="0"/>
                        </a:spcBef>
                        <a:spcAft>
                          <a:spcPts val="0"/>
                        </a:spcAft>
                      </a:pPr>
                      <a:r>
                        <a:rPr lang="en-US" sz="1500" kern="1200">
                          <a:effectLst/>
                        </a:rPr>
                        <a:t>109.9136***      (5.461875)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5224" marR="25224" marT="6202" marB="0"/>
                </a:tc>
                <a:extLst>
                  <a:ext uri="{0D108BD9-81ED-4DB2-BD59-A6C34878D82A}">
                    <a16:rowId xmlns:a16="http://schemas.microsoft.com/office/drawing/2014/main" val="10010"/>
                  </a:ext>
                </a:extLst>
              </a:tr>
              <a:tr h="269107">
                <a:tc>
                  <a:txBody>
                    <a:bodyPr/>
                    <a:lstStyle/>
                    <a:p>
                      <a:pPr marL="0" marR="0">
                        <a:lnSpc>
                          <a:spcPct val="115000"/>
                        </a:lnSpc>
                        <a:spcBef>
                          <a:spcPts val="0"/>
                        </a:spcBef>
                        <a:spcAft>
                          <a:spcPts val="0"/>
                        </a:spcAft>
                      </a:pPr>
                      <a:r>
                        <a:rPr lang="en-US" sz="1500" kern="1200">
                          <a:effectLst/>
                        </a:rPr>
                        <a:t>2007</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5224" marR="25224" marT="6202" marB="0"/>
                </a:tc>
                <a:tc>
                  <a:txBody>
                    <a:bodyPr/>
                    <a:lstStyle/>
                    <a:p>
                      <a:pPr marL="0" marR="0">
                        <a:lnSpc>
                          <a:spcPct val="115000"/>
                        </a:lnSpc>
                        <a:spcBef>
                          <a:spcPts val="0"/>
                        </a:spcBef>
                        <a:spcAft>
                          <a:spcPts val="0"/>
                        </a:spcAft>
                      </a:pPr>
                      <a:r>
                        <a:rPr lang="en-US" sz="1500" kern="1200" dirty="0">
                          <a:effectLst/>
                        </a:rPr>
                        <a:t>-1.970542           (4.754274)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5224" marR="25224" marT="6202" marB="0"/>
                </a:tc>
                <a:extLst>
                  <a:ext uri="{0D108BD9-81ED-4DB2-BD59-A6C34878D82A}">
                    <a16:rowId xmlns:a16="http://schemas.microsoft.com/office/drawing/2014/main" val="10011"/>
                  </a:ext>
                </a:extLst>
              </a:tr>
              <a:tr h="269107">
                <a:tc>
                  <a:txBody>
                    <a:bodyPr/>
                    <a:lstStyle/>
                    <a:p>
                      <a:pPr marL="0" marR="0">
                        <a:lnSpc>
                          <a:spcPct val="115000"/>
                        </a:lnSpc>
                        <a:spcBef>
                          <a:spcPts val="0"/>
                        </a:spcBef>
                        <a:spcAft>
                          <a:spcPts val="0"/>
                        </a:spcAft>
                      </a:pPr>
                      <a:r>
                        <a:rPr lang="en-US" sz="1500" kern="1200">
                          <a:effectLst/>
                        </a:rPr>
                        <a:t>2008</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5224" marR="25224" marT="6202" marB="0"/>
                </a:tc>
                <a:tc>
                  <a:txBody>
                    <a:bodyPr/>
                    <a:lstStyle/>
                    <a:p>
                      <a:pPr marL="0" marR="0">
                        <a:lnSpc>
                          <a:spcPct val="115000"/>
                        </a:lnSpc>
                        <a:spcBef>
                          <a:spcPts val="0"/>
                        </a:spcBef>
                        <a:spcAft>
                          <a:spcPts val="0"/>
                        </a:spcAft>
                      </a:pPr>
                      <a:r>
                        <a:rPr lang="en-US" sz="1500" kern="1200">
                          <a:effectLst/>
                        </a:rPr>
                        <a:t>-96.76949***     (4.478359)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5224" marR="25224" marT="6202" marB="0"/>
                </a:tc>
                <a:extLst>
                  <a:ext uri="{0D108BD9-81ED-4DB2-BD59-A6C34878D82A}">
                    <a16:rowId xmlns:a16="http://schemas.microsoft.com/office/drawing/2014/main" val="10012"/>
                  </a:ext>
                </a:extLst>
              </a:tr>
              <a:tr h="269107">
                <a:tc>
                  <a:txBody>
                    <a:bodyPr/>
                    <a:lstStyle/>
                    <a:p>
                      <a:pPr marL="0" marR="0">
                        <a:lnSpc>
                          <a:spcPct val="115000"/>
                        </a:lnSpc>
                        <a:spcBef>
                          <a:spcPts val="0"/>
                        </a:spcBef>
                        <a:spcAft>
                          <a:spcPts val="0"/>
                        </a:spcAft>
                      </a:pPr>
                      <a:r>
                        <a:rPr lang="en-US" sz="1500" kern="1200">
                          <a:effectLst/>
                        </a:rPr>
                        <a:t>2009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5224" marR="25224" marT="6202" marB="0"/>
                </a:tc>
                <a:tc>
                  <a:txBody>
                    <a:bodyPr/>
                    <a:lstStyle/>
                    <a:p>
                      <a:pPr marL="0" marR="0">
                        <a:lnSpc>
                          <a:spcPct val="115000"/>
                        </a:lnSpc>
                        <a:spcBef>
                          <a:spcPts val="0"/>
                        </a:spcBef>
                        <a:spcAft>
                          <a:spcPts val="0"/>
                        </a:spcAft>
                      </a:pPr>
                      <a:r>
                        <a:rPr lang="en-US" sz="1500" kern="1200">
                          <a:effectLst/>
                        </a:rPr>
                        <a:t>-87.60375***     (4.279972)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5224" marR="25224" marT="6202" marB="0"/>
                </a:tc>
                <a:extLst>
                  <a:ext uri="{0D108BD9-81ED-4DB2-BD59-A6C34878D82A}">
                    <a16:rowId xmlns:a16="http://schemas.microsoft.com/office/drawing/2014/main" val="10013"/>
                  </a:ext>
                </a:extLst>
              </a:tr>
              <a:tr h="269107">
                <a:tc>
                  <a:txBody>
                    <a:bodyPr/>
                    <a:lstStyle/>
                    <a:p>
                      <a:pPr marL="0" marR="0">
                        <a:lnSpc>
                          <a:spcPct val="115000"/>
                        </a:lnSpc>
                        <a:spcBef>
                          <a:spcPts val="0"/>
                        </a:spcBef>
                        <a:spcAft>
                          <a:spcPts val="0"/>
                        </a:spcAft>
                      </a:pPr>
                      <a:r>
                        <a:rPr lang="en-US" sz="1500" kern="1200">
                          <a:effectLst/>
                        </a:rPr>
                        <a:t>2010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5224" marR="25224" marT="6202" marB="0"/>
                </a:tc>
                <a:tc>
                  <a:txBody>
                    <a:bodyPr/>
                    <a:lstStyle/>
                    <a:p>
                      <a:pPr marL="0" marR="0">
                        <a:lnSpc>
                          <a:spcPct val="115000"/>
                        </a:lnSpc>
                        <a:spcBef>
                          <a:spcPts val="0"/>
                        </a:spcBef>
                        <a:spcAft>
                          <a:spcPts val="0"/>
                        </a:spcAft>
                      </a:pPr>
                      <a:r>
                        <a:rPr lang="en-US" sz="1500" kern="1200">
                          <a:effectLst/>
                        </a:rPr>
                        <a:t>35.52557***      (4.082312)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5224" marR="25224" marT="6202" marB="0"/>
                </a:tc>
                <a:extLst>
                  <a:ext uri="{0D108BD9-81ED-4DB2-BD59-A6C34878D82A}">
                    <a16:rowId xmlns:a16="http://schemas.microsoft.com/office/drawing/2014/main" val="10014"/>
                  </a:ext>
                </a:extLst>
              </a:tr>
              <a:tr h="269107">
                <a:tc>
                  <a:txBody>
                    <a:bodyPr/>
                    <a:lstStyle/>
                    <a:p>
                      <a:pPr marL="0" marR="0">
                        <a:lnSpc>
                          <a:spcPct val="115000"/>
                        </a:lnSpc>
                        <a:spcBef>
                          <a:spcPts val="0"/>
                        </a:spcBef>
                        <a:spcAft>
                          <a:spcPts val="0"/>
                        </a:spcAft>
                      </a:pPr>
                      <a:r>
                        <a:rPr lang="en-US" sz="1500" kern="1200" dirty="0">
                          <a:effectLst/>
                        </a:rPr>
                        <a:t>Constant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5224" marR="25224" marT="6202" marB="0"/>
                </a:tc>
                <a:tc>
                  <a:txBody>
                    <a:bodyPr/>
                    <a:lstStyle/>
                    <a:p>
                      <a:pPr marL="0" marR="0">
                        <a:lnSpc>
                          <a:spcPct val="115000"/>
                        </a:lnSpc>
                        <a:spcBef>
                          <a:spcPts val="0"/>
                        </a:spcBef>
                        <a:spcAft>
                          <a:spcPts val="0"/>
                        </a:spcAft>
                      </a:pPr>
                      <a:r>
                        <a:rPr lang="en-US" sz="1500" kern="1200" dirty="0">
                          <a:effectLst/>
                        </a:rPr>
                        <a:t>147.0942***      (25.8443)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5224" marR="25224" marT="6202" marB="0"/>
                </a:tc>
                <a:extLst>
                  <a:ext uri="{0D108BD9-81ED-4DB2-BD59-A6C34878D82A}">
                    <a16:rowId xmlns:a16="http://schemas.microsoft.com/office/drawing/2014/main" val="10015"/>
                  </a:ext>
                </a:extLst>
              </a:tr>
            </a:tbl>
          </a:graphicData>
        </a:graphic>
      </p:graphicFrame>
      <p:graphicFrame>
        <p:nvGraphicFramePr>
          <p:cNvPr id="7" name="Content Placeholder 4"/>
          <p:cNvGraphicFramePr>
            <a:graphicFrameLocks/>
          </p:cNvGraphicFramePr>
          <p:nvPr>
            <p:extLst/>
          </p:nvPr>
        </p:nvGraphicFramePr>
        <p:xfrm>
          <a:off x="5695950" y="2790825"/>
          <a:ext cx="2628900" cy="2946339"/>
        </p:xfrm>
        <a:graphic>
          <a:graphicData uri="http://schemas.openxmlformats.org/drawingml/2006/table">
            <a:tbl>
              <a:tblPr firstRow="1" firstCol="1" bandRow="1">
                <a:tableStyleId>{0E3FDE45-AF77-4B5C-9715-49D594BDF05E}</a:tableStyleId>
              </a:tblPr>
              <a:tblGrid>
                <a:gridCol w="1314450">
                  <a:extLst>
                    <a:ext uri="{9D8B030D-6E8A-4147-A177-3AD203B41FA5}">
                      <a16:colId xmlns:a16="http://schemas.microsoft.com/office/drawing/2014/main" val="20000"/>
                    </a:ext>
                  </a:extLst>
                </a:gridCol>
                <a:gridCol w="1314450">
                  <a:extLst>
                    <a:ext uri="{9D8B030D-6E8A-4147-A177-3AD203B41FA5}">
                      <a16:colId xmlns:a16="http://schemas.microsoft.com/office/drawing/2014/main" val="20001"/>
                    </a:ext>
                  </a:extLst>
                </a:gridCol>
              </a:tblGrid>
              <a:tr h="270034">
                <a:tc>
                  <a:txBody>
                    <a:bodyPr/>
                    <a:lstStyle/>
                    <a:p>
                      <a:pPr marL="0" marR="0">
                        <a:lnSpc>
                          <a:spcPct val="115000"/>
                        </a:lnSpc>
                        <a:spcBef>
                          <a:spcPts val="0"/>
                        </a:spcBef>
                        <a:spcAft>
                          <a:spcPts val="0"/>
                        </a:spcAft>
                      </a:pPr>
                      <a:r>
                        <a:rPr lang="en-US" sz="1500" kern="1200" dirty="0">
                          <a:effectLst/>
                        </a:rPr>
                        <a:t>R-Square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9051" marR="29051" marT="7144" marB="0"/>
                </a:tc>
                <a:tc>
                  <a:txBody>
                    <a:bodyPr/>
                    <a:lstStyle/>
                    <a:p>
                      <a:pPr marL="0" marR="0">
                        <a:lnSpc>
                          <a:spcPct val="115000"/>
                        </a:lnSpc>
                        <a:spcBef>
                          <a:spcPts val="0"/>
                        </a:spcBef>
                        <a:spcAft>
                          <a:spcPts val="0"/>
                        </a:spcAft>
                      </a:pPr>
                      <a:r>
                        <a:rPr lang="en-US" sz="1500" kern="12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9051" marR="29051" marT="7144" marB="0"/>
                </a:tc>
                <a:extLst>
                  <a:ext uri="{0D108BD9-81ED-4DB2-BD59-A6C34878D82A}">
                    <a16:rowId xmlns:a16="http://schemas.microsoft.com/office/drawing/2014/main" val="10000"/>
                  </a:ext>
                </a:extLst>
              </a:tr>
              <a:tr h="270034">
                <a:tc>
                  <a:txBody>
                    <a:bodyPr/>
                    <a:lstStyle/>
                    <a:p>
                      <a:pPr marL="0" marR="0">
                        <a:lnSpc>
                          <a:spcPct val="115000"/>
                        </a:lnSpc>
                        <a:spcBef>
                          <a:spcPts val="0"/>
                        </a:spcBef>
                        <a:spcAft>
                          <a:spcPts val="0"/>
                        </a:spcAft>
                      </a:pPr>
                      <a:r>
                        <a:rPr lang="en-US" sz="1500" kern="1200" dirty="0">
                          <a:effectLst/>
                        </a:rPr>
                        <a:t>Within</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9051" marR="29051" marT="7144" marB="0"/>
                </a:tc>
                <a:tc>
                  <a:txBody>
                    <a:bodyPr/>
                    <a:lstStyle/>
                    <a:p>
                      <a:pPr marL="0" marR="0">
                        <a:lnSpc>
                          <a:spcPct val="115000"/>
                        </a:lnSpc>
                        <a:spcBef>
                          <a:spcPts val="0"/>
                        </a:spcBef>
                        <a:spcAft>
                          <a:spcPts val="0"/>
                        </a:spcAft>
                      </a:pPr>
                      <a:r>
                        <a:rPr lang="en-US" sz="1500" kern="1200" dirty="0">
                          <a:effectLst/>
                        </a:rPr>
                        <a:t>0.1265</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9051" marR="29051" marT="7144" marB="0"/>
                </a:tc>
                <a:extLst>
                  <a:ext uri="{0D108BD9-81ED-4DB2-BD59-A6C34878D82A}">
                    <a16:rowId xmlns:a16="http://schemas.microsoft.com/office/drawing/2014/main" val="10001"/>
                  </a:ext>
                </a:extLst>
              </a:tr>
              <a:tr h="270034">
                <a:tc>
                  <a:txBody>
                    <a:bodyPr/>
                    <a:lstStyle/>
                    <a:p>
                      <a:pPr marL="0" marR="0">
                        <a:lnSpc>
                          <a:spcPct val="115000"/>
                        </a:lnSpc>
                        <a:spcBef>
                          <a:spcPts val="0"/>
                        </a:spcBef>
                        <a:spcAft>
                          <a:spcPts val="0"/>
                        </a:spcAft>
                      </a:pPr>
                      <a:r>
                        <a:rPr lang="en-US" sz="1500" kern="1200" dirty="0">
                          <a:effectLst/>
                        </a:rPr>
                        <a:t>Between</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9051" marR="29051" marT="7144" marB="0"/>
                </a:tc>
                <a:tc>
                  <a:txBody>
                    <a:bodyPr/>
                    <a:lstStyle/>
                    <a:p>
                      <a:pPr marL="0" marR="0">
                        <a:lnSpc>
                          <a:spcPct val="115000"/>
                        </a:lnSpc>
                        <a:spcBef>
                          <a:spcPts val="0"/>
                        </a:spcBef>
                        <a:spcAft>
                          <a:spcPts val="0"/>
                        </a:spcAft>
                      </a:pPr>
                      <a:r>
                        <a:rPr lang="en-US" sz="1500" kern="1200" dirty="0">
                          <a:effectLst/>
                        </a:rPr>
                        <a:t>0.3575</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9051" marR="29051" marT="7144" marB="0"/>
                </a:tc>
                <a:extLst>
                  <a:ext uri="{0D108BD9-81ED-4DB2-BD59-A6C34878D82A}">
                    <a16:rowId xmlns:a16="http://schemas.microsoft.com/office/drawing/2014/main" val="10002"/>
                  </a:ext>
                </a:extLst>
              </a:tr>
              <a:tr h="270034">
                <a:tc>
                  <a:txBody>
                    <a:bodyPr/>
                    <a:lstStyle/>
                    <a:p>
                      <a:pPr marL="0" marR="0">
                        <a:lnSpc>
                          <a:spcPct val="115000"/>
                        </a:lnSpc>
                        <a:spcBef>
                          <a:spcPts val="0"/>
                        </a:spcBef>
                        <a:spcAft>
                          <a:spcPts val="0"/>
                        </a:spcAft>
                      </a:pPr>
                      <a:r>
                        <a:rPr lang="en-US" sz="1500" kern="1200" dirty="0">
                          <a:effectLst/>
                        </a:rPr>
                        <a:t>Overall</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9051" marR="29051" marT="7144" marB="0"/>
                </a:tc>
                <a:tc>
                  <a:txBody>
                    <a:bodyPr/>
                    <a:lstStyle/>
                    <a:p>
                      <a:pPr marL="0" marR="0">
                        <a:lnSpc>
                          <a:spcPct val="115000"/>
                        </a:lnSpc>
                        <a:spcBef>
                          <a:spcPts val="0"/>
                        </a:spcBef>
                        <a:spcAft>
                          <a:spcPts val="0"/>
                        </a:spcAft>
                      </a:pPr>
                      <a:r>
                        <a:rPr lang="en-US" sz="1500" kern="1200" dirty="0">
                          <a:effectLst/>
                        </a:rPr>
                        <a:t>0.2987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9051" marR="29051" marT="7144" marB="0"/>
                </a:tc>
                <a:extLst>
                  <a:ext uri="{0D108BD9-81ED-4DB2-BD59-A6C34878D82A}">
                    <a16:rowId xmlns:a16="http://schemas.microsoft.com/office/drawing/2014/main" val="10003"/>
                  </a:ext>
                </a:extLst>
              </a:tr>
              <a:tr h="270034">
                <a:tc>
                  <a:txBody>
                    <a:bodyPr/>
                    <a:lstStyle/>
                    <a:p>
                      <a:pPr marL="0" marR="0">
                        <a:lnSpc>
                          <a:spcPct val="115000"/>
                        </a:lnSpc>
                        <a:spcBef>
                          <a:spcPts val="0"/>
                        </a:spcBef>
                        <a:spcAft>
                          <a:spcPts val="0"/>
                        </a:spcAft>
                      </a:pPr>
                      <a:r>
                        <a:rPr lang="en-US" sz="1500" kern="1200">
                          <a:effectLst/>
                        </a:rPr>
                        <a:t>sigma_u</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9051" marR="29051" marT="7144" marB="0"/>
                </a:tc>
                <a:tc>
                  <a:txBody>
                    <a:bodyPr/>
                    <a:lstStyle/>
                    <a:p>
                      <a:pPr marL="0" marR="0">
                        <a:lnSpc>
                          <a:spcPct val="115000"/>
                        </a:lnSpc>
                        <a:spcBef>
                          <a:spcPts val="0"/>
                        </a:spcBef>
                        <a:spcAft>
                          <a:spcPts val="0"/>
                        </a:spcAft>
                      </a:pPr>
                      <a:r>
                        <a:rPr lang="en-US" sz="1500" kern="1200" dirty="0">
                          <a:effectLst/>
                        </a:rPr>
                        <a:t>455.8841</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9051" marR="29051" marT="7144" marB="0"/>
                </a:tc>
                <a:extLst>
                  <a:ext uri="{0D108BD9-81ED-4DB2-BD59-A6C34878D82A}">
                    <a16:rowId xmlns:a16="http://schemas.microsoft.com/office/drawing/2014/main" val="10004"/>
                  </a:ext>
                </a:extLst>
              </a:tr>
              <a:tr h="270034">
                <a:tc>
                  <a:txBody>
                    <a:bodyPr/>
                    <a:lstStyle/>
                    <a:p>
                      <a:pPr marL="0" marR="0">
                        <a:lnSpc>
                          <a:spcPct val="115000"/>
                        </a:lnSpc>
                        <a:spcBef>
                          <a:spcPts val="0"/>
                        </a:spcBef>
                        <a:spcAft>
                          <a:spcPts val="0"/>
                        </a:spcAft>
                      </a:pPr>
                      <a:r>
                        <a:rPr lang="en-US" sz="1500" kern="1200">
                          <a:effectLst/>
                        </a:rPr>
                        <a:t>sigma_e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9051" marR="29051" marT="7144" marB="0"/>
                </a:tc>
                <a:tc>
                  <a:txBody>
                    <a:bodyPr/>
                    <a:lstStyle/>
                    <a:p>
                      <a:pPr marL="0" marR="0">
                        <a:lnSpc>
                          <a:spcPct val="115000"/>
                        </a:lnSpc>
                        <a:spcBef>
                          <a:spcPts val="0"/>
                        </a:spcBef>
                        <a:spcAft>
                          <a:spcPts val="0"/>
                        </a:spcAft>
                      </a:pPr>
                      <a:r>
                        <a:rPr lang="en-US" sz="1500" kern="1200" dirty="0">
                          <a:effectLst/>
                        </a:rPr>
                        <a:t>434.82167</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9051" marR="29051" marT="7144" marB="0"/>
                </a:tc>
                <a:extLst>
                  <a:ext uri="{0D108BD9-81ED-4DB2-BD59-A6C34878D82A}">
                    <a16:rowId xmlns:a16="http://schemas.microsoft.com/office/drawing/2014/main" val="10005"/>
                  </a:ext>
                </a:extLst>
              </a:tr>
              <a:tr h="270034">
                <a:tc>
                  <a:txBody>
                    <a:bodyPr/>
                    <a:lstStyle/>
                    <a:p>
                      <a:pPr marL="0" marR="0">
                        <a:lnSpc>
                          <a:spcPct val="115000"/>
                        </a:lnSpc>
                        <a:spcBef>
                          <a:spcPts val="0"/>
                        </a:spcBef>
                        <a:spcAft>
                          <a:spcPts val="0"/>
                        </a:spcAft>
                      </a:pPr>
                      <a:r>
                        <a:rPr lang="en-US" sz="1500" kern="1200">
                          <a:effectLst/>
                        </a:rPr>
                        <a:t>rho</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9051" marR="29051" marT="7144" marB="0"/>
                </a:tc>
                <a:tc>
                  <a:txBody>
                    <a:bodyPr/>
                    <a:lstStyle/>
                    <a:p>
                      <a:pPr marL="0" marR="0">
                        <a:lnSpc>
                          <a:spcPct val="115000"/>
                        </a:lnSpc>
                        <a:spcBef>
                          <a:spcPts val="0"/>
                        </a:spcBef>
                        <a:spcAft>
                          <a:spcPts val="0"/>
                        </a:spcAft>
                      </a:pPr>
                      <a:r>
                        <a:rPr lang="en-US" sz="1500" kern="1200" dirty="0">
                          <a:effectLst/>
                        </a:rPr>
                        <a:t>.52363368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9051" marR="29051" marT="7144" marB="0"/>
                </a:tc>
                <a:extLst>
                  <a:ext uri="{0D108BD9-81ED-4DB2-BD59-A6C34878D82A}">
                    <a16:rowId xmlns:a16="http://schemas.microsoft.com/office/drawing/2014/main" val="10006"/>
                  </a:ext>
                </a:extLst>
              </a:tr>
              <a:tr h="270034">
                <a:tc>
                  <a:txBody>
                    <a:bodyPr/>
                    <a:lstStyle/>
                    <a:p>
                      <a:pPr marL="0" marR="0">
                        <a:lnSpc>
                          <a:spcPct val="115000"/>
                        </a:lnSpc>
                        <a:spcBef>
                          <a:spcPts val="0"/>
                        </a:spcBef>
                        <a:spcAft>
                          <a:spcPts val="0"/>
                        </a:spcAft>
                      </a:pPr>
                      <a:r>
                        <a:rPr lang="en-US" sz="1500" kern="1200">
                          <a:effectLst/>
                        </a:rPr>
                        <a:t># of Obs</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9051" marR="29051" marT="7144" marB="0"/>
                </a:tc>
                <a:tc>
                  <a:txBody>
                    <a:bodyPr/>
                    <a:lstStyle/>
                    <a:p>
                      <a:pPr marL="0" marR="0">
                        <a:lnSpc>
                          <a:spcPct val="115000"/>
                        </a:lnSpc>
                        <a:spcBef>
                          <a:spcPts val="0"/>
                        </a:spcBef>
                        <a:spcAft>
                          <a:spcPts val="0"/>
                        </a:spcAft>
                      </a:pPr>
                      <a:r>
                        <a:rPr lang="en-US" sz="1500" kern="1200" dirty="0">
                          <a:effectLst/>
                        </a:rPr>
                        <a:t>192186</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9051" marR="29051" marT="7144" marB="0"/>
                </a:tc>
                <a:extLst>
                  <a:ext uri="{0D108BD9-81ED-4DB2-BD59-A6C34878D82A}">
                    <a16:rowId xmlns:a16="http://schemas.microsoft.com/office/drawing/2014/main" val="10007"/>
                  </a:ext>
                </a:extLst>
              </a:tr>
              <a:tr h="270034">
                <a:tc>
                  <a:txBody>
                    <a:bodyPr/>
                    <a:lstStyle/>
                    <a:p>
                      <a:pPr marL="0" marR="0">
                        <a:lnSpc>
                          <a:spcPct val="115000"/>
                        </a:lnSpc>
                        <a:spcBef>
                          <a:spcPts val="0"/>
                        </a:spcBef>
                        <a:spcAft>
                          <a:spcPts val="0"/>
                        </a:spcAft>
                      </a:pPr>
                      <a:r>
                        <a:rPr lang="en-US" sz="1500" kern="1200">
                          <a:effectLst/>
                        </a:rPr>
                        <a:t># of Groups</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9051" marR="29051" marT="7144" marB="0"/>
                </a:tc>
                <a:tc>
                  <a:txBody>
                    <a:bodyPr/>
                    <a:lstStyle/>
                    <a:p>
                      <a:pPr marL="0" marR="0">
                        <a:lnSpc>
                          <a:spcPct val="115000"/>
                        </a:lnSpc>
                        <a:spcBef>
                          <a:spcPts val="0"/>
                        </a:spcBef>
                        <a:spcAft>
                          <a:spcPts val="0"/>
                        </a:spcAft>
                      </a:pPr>
                      <a:r>
                        <a:rPr lang="en-US" sz="1500" kern="1200" dirty="0">
                          <a:effectLst/>
                        </a:rPr>
                        <a:t>4433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9051" marR="29051" marT="7144" marB="0"/>
                </a:tc>
                <a:extLst>
                  <a:ext uri="{0D108BD9-81ED-4DB2-BD59-A6C34878D82A}">
                    <a16:rowId xmlns:a16="http://schemas.microsoft.com/office/drawing/2014/main" val="10008"/>
                  </a:ext>
                </a:extLst>
              </a:tr>
              <a:tr h="270034">
                <a:tc>
                  <a:txBody>
                    <a:bodyPr/>
                    <a:lstStyle/>
                    <a:p>
                      <a:pPr marL="0" marR="0">
                        <a:lnSpc>
                          <a:spcPct val="115000"/>
                        </a:lnSpc>
                        <a:spcBef>
                          <a:spcPts val="0"/>
                        </a:spcBef>
                        <a:spcAft>
                          <a:spcPts val="0"/>
                        </a:spcAft>
                      </a:pPr>
                      <a:r>
                        <a:rPr lang="en-US" sz="1500" kern="1200">
                          <a:effectLst/>
                        </a:rPr>
                        <a:t>Avg # in group</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29051" marR="29051" marT="7144" marB="0"/>
                </a:tc>
                <a:tc>
                  <a:txBody>
                    <a:bodyPr/>
                    <a:lstStyle/>
                    <a:p>
                      <a:pPr marL="0" marR="0">
                        <a:lnSpc>
                          <a:spcPct val="115000"/>
                        </a:lnSpc>
                        <a:spcBef>
                          <a:spcPts val="0"/>
                        </a:spcBef>
                        <a:spcAft>
                          <a:spcPts val="0"/>
                        </a:spcAft>
                      </a:pPr>
                      <a:r>
                        <a:rPr lang="en-US" sz="1500" kern="1200" dirty="0">
                          <a:effectLst/>
                        </a:rPr>
                        <a:t>43.4</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29051" marR="29051" marT="7144" marB="0"/>
                </a:tc>
                <a:extLst>
                  <a:ext uri="{0D108BD9-81ED-4DB2-BD59-A6C34878D82A}">
                    <a16:rowId xmlns:a16="http://schemas.microsoft.com/office/drawing/2014/main" val="10009"/>
                  </a:ext>
                </a:extLst>
              </a:tr>
            </a:tbl>
          </a:graphicData>
        </a:graphic>
      </p:graphicFrame>
      <p:sp>
        <p:nvSpPr>
          <p:cNvPr id="6" name="Rectangle 5"/>
          <p:cNvSpPr/>
          <p:nvPr/>
        </p:nvSpPr>
        <p:spPr>
          <a:xfrm>
            <a:off x="2357846" y="3630411"/>
            <a:ext cx="2457450" cy="85725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2340723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Energy Consumption Findings</a:t>
            </a:r>
          </a:p>
        </p:txBody>
      </p:sp>
      <p:sp>
        <p:nvSpPr>
          <p:cNvPr id="3" name="Content Placeholder 2"/>
          <p:cNvSpPr>
            <a:spLocks noGrp="1"/>
          </p:cNvSpPr>
          <p:nvPr>
            <p:ph idx="1"/>
          </p:nvPr>
        </p:nvSpPr>
        <p:spPr/>
        <p:txBody>
          <a:bodyPr/>
          <a:lstStyle/>
          <a:p>
            <a:r>
              <a:rPr lang="en-US" altLang="en-US" dirty="0"/>
              <a:t>Loan Program 75kwh reductions per participant per month</a:t>
            </a:r>
          </a:p>
          <a:p>
            <a:endParaRPr lang="en-US" altLang="en-US" dirty="0"/>
          </a:p>
          <a:p>
            <a:r>
              <a:rPr lang="en-US" altLang="en-US" dirty="0"/>
              <a:t>Rebate Program 63kwh reductions per participant per month</a:t>
            </a:r>
          </a:p>
          <a:p>
            <a:endParaRPr lang="en-US" altLang="en-US" dirty="0"/>
          </a:p>
          <a:p>
            <a:r>
              <a:rPr lang="en-US" altLang="en-US" dirty="0"/>
              <a:t>Audit Program 36kwh reductions per participant per month</a:t>
            </a:r>
          </a:p>
          <a:p>
            <a:endParaRPr lang="en-US" dirty="0"/>
          </a:p>
        </p:txBody>
      </p:sp>
    </p:spTree>
    <p:extLst>
      <p:ext uri="{BB962C8B-B14F-4D97-AF65-F5344CB8AC3E}">
        <p14:creationId xmlns:p14="http://schemas.microsoft.com/office/powerpoint/2010/main" val="1116314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6549" y="84139"/>
            <a:ext cx="8229600" cy="1066800"/>
          </a:xfrm>
        </p:spPr>
        <p:txBody>
          <a:bodyPr/>
          <a:lstStyle/>
          <a:p>
            <a:r>
              <a:rPr lang="en-US" dirty="0"/>
              <a:t>Comparison of Outcomes between Energy and Water Consumption given participation in DSM</a:t>
            </a:r>
          </a:p>
        </p:txBody>
      </p:sp>
      <p:graphicFrame>
        <p:nvGraphicFramePr>
          <p:cNvPr id="8" name="Table 7"/>
          <p:cNvGraphicFramePr>
            <a:graphicFrameLocks noGrp="1"/>
          </p:cNvGraphicFramePr>
          <p:nvPr>
            <p:extLst>
              <p:ext uri="{D42A27DB-BD31-4B8C-83A1-F6EECF244321}">
                <p14:modId xmlns:p14="http://schemas.microsoft.com/office/powerpoint/2010/main" val="4150903942"/>
              </p:ext>
            </p:extLst>
          </p:nvPr>
        </p:nvGraphicFramePr>
        <p:xfrm>
          <a:off x="4602515" y="2402635"/>
          <a:ext cx="4203634" cy="2987040"/>
        </p:xfrm>
        <a:graphic>
          <a:graphicData uri="http://schemas.openxmlformats.org/drawingml/2006/table">
            <a:tbl>
              <a:tblPr firstRow="1" bandRow="1">
                <a:tableStyleId>{5C22544A-7EE6-4342-B048-85BDC9FD1C3A}</a:tableStyleId>
              </a:tblPr>
              <a:tblGrid>
                <a:gridCol w="1350265">
                  <a:extLst>
                    <a:ext uri="{9D8B030D-6E8A-4147-A177-3AD203B41FA5}">
                      <a16:colId xmlns:a16="http://schemas.microsoft.com/office/drawing/2014/main" val="20000"/>
                    </a:ext>
                  </a:extLst>
                </a:gridCol>
                <a:gridCol w="1288974">
                  <a:extLst>
                    <a:ext uri="{9D8B030D-6E8A-4147-A177-3AD203B41FA5}">
                      <a16:colId xmlns:a16="http://schemas.microsoft.com/office/drawing/2014/main" val="20001"/>
                    </a:ext>
                  </a:extLst>
                </a:gridCol>
                <a:gridCol w="1564395">
                  <a:extLst>
                    <a:ext uri="{9D8B030D-6E8A-4147-A177-3AD203B41FA5}">
                      <a16:colId xmlns:a16="http://schemas.microsoft.com/office/drawing/2014/main" val="20002"/>
                    </a:ext>
                  </a:extLst>
                </a:gridCol>
              </a:tblGrid>
              <a:tr h="0">
                <a:tc gridSpan="3">
                  <a:txBody>
                    <a:bodyPr/>
                    <a:lstStyle/>
                    <a:p>
                      <a:r>
                        <a:rPr lang="en-US" dirty="0"/>
                        <a:t>Comparing Consumption reduction between two resources</a:t>
                      </a:r>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0"/>
                  </a:ext>
                </a:extLst>
              </a:tr>
              <a:tr h="619760">
                <a:tc>
                  <a:txBody>
                    <a:bodyPr/>
                    <a:lstStyle/>
                    <a:p>
                      <a:endParaRPr lang="en-US" dirty="0"/>
                    </a:p>
                  </a:txBody>
                  <a:tcPr/>
                </a:tc>
                <a:tc>
                  <a:txBody>
                    <a:bodyPr/>
                    <a:lstStyle/>
                    <a:p>
                      <a:pPr algn="ctr"/>
                      <a:r>
                        <a:rPr lang="en-US" dirty="0"/>
                        <a:t>Energy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kWh Per Month</a:t>
                      </a:r>
                    </a:p>
                  </a:txBody>
                  <a:tcPr/>
                </a:tc>
                <a:tc>
                  <a:txBody>
                    <a:bodyPr/>
                    <a:lstStyle/>
                    <a:p>
                      <a:pPr algn="ctr"/>
                      <a:r>
                        <a:rPr lang="en-US" dirty="0"/>
                        <a:t>Water</a:t>
                      </a:r>
                    </a:p>
                    <a:p>
                      <a:pPr algn="ctr"/>
                      <a:r>
                        <a:rPr lang="en-US" sz="1200" dirty="0"/>
                        <a:t>100 gallon</a:t>
                      </a:r>
                      <a:r>
                        <a:rPr lang="en-US" sz="1200" baseline="0" dirty="0"/>
                        <a:t> Per Month</a:t>
                      </a:r>
                      <a:endParaRPr lang="en-US" sz="1200" dirty="0"/>
                    </a:p>
                  </a:txBody>
                  <a:tcPr/>
                </a:tc>
                <a:extLst>
                  <a:ext uri="{0D108BD9-81ED-4DB2-BD59-A6C34878D82A}">
                    <a16:rowId xmlns:a16="http://schemas.microsoft.com/office/drawing/2014/main" val="10001"/>
                  </a:ext>
                </a:extLst>
              </a:tr>
              <a:tr h="370840">
                <a:tc>
                  <a:txBody>
                    <a:bodyPr/>
                    <a:lstStyle/>
                    <a:p>
                      <a:r>
                        <a:rPr lang="en-US" dirty="0"/>
                        <a:t>Loan (1%)</a:t>
                      </a:r>
                    </a:p>
                  </a:txBody>
                  <a:tcPr/>
                </a:tc>
                <a:tc>
                  <a:txBody>
                    <a:bodyPr/>
                    <a:lstStyle/>
                    <a:p>
                      <a:pPr algn="ctr"/>
                      <a:r>
                        <a:rPr lang="en-US" dirty="0"/>
                        <a:t>-74</a:t>
                      </a:r>
                    </a:p>
                  </a:txBody>
                  <a:tcPr/>
                </a:tc>
                <a:tc>
                  <a:txBody>
                    <a:bodyPr/>
                    <a:lstStyle/>
                    <a:p>
                      <a:pPr algn="ctr"/>
                      <a:r>
                        <a:rPr lang="en-US" b="1" dirty="0"/>
                        <a:t>4.4</a:t>
                      </a:r>
                    </a:p>
                  </a:txBody>
                  <a:tcPr/>
                </a:tc>
                <a:extLst>
                  <a:ext uri="{0D108BD9-81ED-4DB2-BD59-A6C34878D82A}">
                    <a16:rowId xmlns:a16="http://schemas.microsoft.com/office/drawing/2014/main" val="10002"/>
                  </a:ext>
                </a:extLst>
              </a:tr>
              <a:tr h="370840">
                <a:tc>
                  <a:txBody>
                    <a:bodyPr/>
                    <a:lstStyle/>
                    <a:p>
                      <a:r>
                        <a:rPr lang="en-US" dirty="0"/>
                        <a:t>Rebate (1%)</a:t>
                      </a:r>
                    </a:p>
                  </a:txBody>
                  <a:tcPr/>
                </a:tc>
                <a:tc>
                  <a:txBody>
                    <a:bodyPr/>
                    <a:lstStyle/>
                    <a:p>
                      <a:pPr algn="ctr"/>
                      <a:r>
                        <a:rPr lang="en-US" dirty="0"/>
                        <a:t>-63</a:t>
                      </a:r>
                    </a:p>
                  </a:txBody>
                  <a:tcPr/>
                </a:tc>
                <a:tc>
                  <a:txBody>
                    <a:bodyPr/>
                    <a:lstStyle/>
                    <a:p>
                      <a:pPr algn="ctr"/>
                      <a:r>
                        <a:rPr lang="en-US" b="1" dirty="0"/>
                        <a:t>3.1</a:t>
                      </a:r>
                    </a:p>
                  </a:txBody>
                  <a:tcPr/>
                </a:tc>
                <a:extLst>
                  <a:ext uri="{0D108BD9-81ED-4DB2-BD59-A6C34878D82A}">
                    <a16:rowId xmlns:a16="http://schemas.microsoft.com/office/drawing/2014/main" val="10003"/>
                  </a:ext>
                </a:extLst>
              </a:tr>
              <a:tr h="370840">
                <a:tc>
                  <a:txBody>
                    <a:bodyPr/>
                    <a:lstStyle/>
                    <a:p>
                      <a:r>
                        <a:rPr lang="en-US" dirty="0"/>
                        <a:t>Audit</a:t>
                      </a:r>
                      <a:r>
                        <a:rPr lang="en-US" baseline="0" dirty="0"/>
                        <a:t> </a:t>
                      </a:r>
                      <a:r>
                        <a:rPr lang="en-US" dirty="0"/>
                        <a:t>(7%)</a:t>
                      </a:r>
                    </a:p>
                  </a:txBody>
                  <a:tcPr/>
                </a:tc>
                <a:tc>
                  <a:txBody>
                    <a:bodyPr/>
                    <a:lstStyle/>
                    <a:p>
                      <a:pPr algn="ctr"/>
                      <a:r>
                        <a:rPr lang="en-US" dirty="0"/>
                        <a:t>-36</a:t>
                      </a:r>
                    </a:p>
                  </a:txBody>
                  <a:tcPr/>
                </a:tc>
                <a:tc>
                  <a:txBody>
                    <a:bodyPr/>
                    <a:lstStyle/>
                    <a:p>
                      <a:pPr algn="ctr"/>
                      <a:r>
                        <a:rPr lang="en-US" dirty="0"/>
                        <a:t>-4.5</a:t>
                      </a:r>
                    </a:p>
                  </a:txBody>
                  <a:tcPr/>
                </a:tc>
                <a:extLst>
                  <a:ext uri="{0D108BD9-81ED-4DB2-BD59-A6C34878D82A}">
                    <a16:rowId xmlns:a16="http://schemas.microsoft.com/office/drawing/2014/main" val="10004"/>
                  </a:ext>
                </a:extLst>
              </a:tr>
              <a:tr h="370840">
                <a:tc>
                  <a:txBody>
                    <a:bodyPr/>
                    <a:lstStyle/>
                    <a:p>
                      <a:r>
                        <a:rPr lang="en-US" dirty="0"/>
                        <a:t>Yearly Consumption</a:t>
                      </a:r>
                      <a:r>
                        <a:rPr lang="en-US" baseline="0" dirty="0"/>
                        <a:t> </a:t>
                      </a:r>
                      <a:r>
                        <a:rPr lang="en-US" dirty="0"/>
                        <a:t>Reductions: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-4,668,000</a:t>
                      </a:r>
                    </a:p>
                    <a:p>
                      <a:pPr algn="ct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-288,000</a:t>
                      </a:r>
                    </a:p>
                    <a:p>
                      <a:pPr algn="ctr"/>
                      <a:endParaRPr lang="en-US" dirty="0"/>
                    </a:p>
                  </a:txBody>
                  <a:tcPr anchor="ctr"/>
                </a:tc>
                <a:extLst>
                  <a:ext uri="{0D108BD9-81ED-4DB2-BD59-A6C34878D82A}">
                    <a16:rowId xmlns:a16="http://schemas.microsoft.com/office/drawing/2014/main" val="10005"/>
                  </a:ext>
                </a:extLst>
              </a:tr>
            </a:tbl>
          </a:graphicData>
        </a:graphic>
      </p:graphicFrame>
      <p:sp>
        <p:nvSpPr>
          <p:cNvPr id="2" name="Rectangle 1"/>
          <p:cNvSpPr/>
          <p:nvPr/>
        </p:nvSpPr>
        <p:spPr>
          <a:xfrm>
            <a:off x="165252" y="1895458"/>
            <a:ext cx="4054207" cy="4324261"/>
          </a:xfrm>
          <a:prstGeom prst="rect">
            <a:avLst/>
          </a:prstGeom>
        </p:spPr>
        <p:txBody>
          <a:bodyPr wrap="square">
            <a:spAutoFit/>
          </a:bodyPr>
          <a:lstStyle/>
          <a:p>
            <a:pPr marL="365760" lvl="0" indent="-256032">
              <a:spcBef>
                <a:spcPts val="300"/>
              </a:spcBef>
              <a:buClr>
                <a:srgbClr val="E2751D"/>
              </a:buClr>
              <a:buFont typeface="Georgia"/>
              <a:buChar char="•"/>
              <a:defRPr/>
            </a:pPr>
            <a:r>
              <a:rPr lang="en-US" sz="2800" dirty="0">
                <a:solidFill>
                  <a:prstClr val="black"/>
                </a:solidFill>
                <a:latin typeface="Times New Roman"/>
              </a:rPr>
              <a:t>Energy-Water Nexus:</a:t>
            </a:r>
          </a:p>
          <a:p>
            <a:pPr marL="365760" lvl="0" indent="-256032">
              <a:spcBef>
                <a:spcPts val="300"/>
              </a:spcBef>
              <a:buClr>
                <a:srgbClr val="E2751D"/>
              </a:buClr>
              <a:buFont typeface="Georgia"/>
              <a:buChar char="•"/>
              <a:defRPr/>
            </a:pPr>
            <a:endParaRPr lang="en-US" sz="1100" dirty="0">
              <a:solidFill>
                <a:prstClr val="black"/>
              </a:solidFill>
              <a:latin typeface="Times New Roman"/>
            </a:endParaRPr>
          </a:p>
          <a:p>
            <a:pPr marL="365760" lvl="0" indent="-256032">
              <a:spcBef>
                <a:spcPts val="300"/>
              </a:spcBef>
              <a:buClr>
                <a:srgbClr val="E2751D"/>
              </a:buClr>
              <a:buFont typeface="Georgia"/>
              <a:buChar char="•"/>
              <a:defRPr/>
            </a:pPr>
            <a:r>
              <a:rPr lang="en-US" sz="2400" dirty="0">
                <a:solidFill>
                  <a:prstClr val="black"/>
                </a:solidFill>
                <a:latin typeface="Times New Roman"/>
              </a:rPr>
              <a:t>Water-for-Energy</a:t>
            </a:r>
          </a:p>
          <a:p>
            <a:pPr marL="658368" lvl="1" indent="-246888">
              <a:spcBef>
                <a:spcPts val="300"/>
              </a:spcBef>
              <a:buClr>
                <a:srgbClr val="244A58"/>
              </a:buClr>
              <a:buFont typeface="Georgia"/>
              <a:buChar char="▫"/>
              <a:defRPr/>
            </a:pPr>
            <a:r>
              <a:rPr lang="en-US" sz="2000" dirty="0">
                <a:solidFill>
                  <a:srgbClr val="244A58"/>
                </a:solidFill>
                <a:latin typeface="Times New Roman"/>
              </a:rPr>
              <a:t>Water used in the production of energy accounts for roughly 15% of the world’s water use </a:t>
            </a:r>
            <a:r>
              <a:rPr lang="en-US" sz="1100" dirty="0">
                <a:solidFill>
                  <a:srgbClr val="244A58"/>
                </a:solidFill>
                <a:latin typeface="Times New Roman"/>
              </a:rPr>
              <a:t>(IEA)</a:t>
            </a:r>
          </a:p>
          <a:p>
            <a:pPr marL="365760" lvl="0" indent="-256032">
              <a:spcBef>
                <a:spcPts val="300"/>
              </a:spcBef>
              <a:buClr>
                <a:srgbClr val="E2751D"/>
              </a:buClr>
              <a:buFont typeface="Georgia"/>
              <a:buChar char="•"/>
              <a:defRPr/>
            </a:pPr>
            <a:r>
              <a:rPr lang="en-US" sz="2400" dirty="0">
                <a:solidFill>
                  <a:prstClr val="black"/>
                </a:solidFill>
                <a:latin typeface="Times New Roman"/>
              </a:rPr>
              <a:t>Energy-for-Water</a:t>
            </a:r>
          </a:p>
          <a:p>
            <a:pPr marL="658368" lvl="1" indent="-246888">
              <a:spcBef>
                <a:spcPts val="300"/>
              </a:spcBef>
              <a:buClr>
                <a:srgbClr val="244A58"/>
              </a:buClr>
              <a:buFont typeface="Georgia"/>
              <a:buChar char="▫"/>
              <a:defRPr/>
            </a:pPr>
            <a:r>
              <a:rPr lang="en-US" sz="2000" dirty="0">
                <a:solidFill>
                  <a:srgbClr val="244A58"/>
                </a:solidFill>
                <a:latin typeface="Times New Roman"/>
              </a:rPr>
              <a:t>Energy used in the production of water accounted for roughly 12.6% of National primary energy consumption in 2010 </a:t>
            </a:r>
            <a:r>
              <a:rPr lang="en-US" sz="1100" dirty="0">
                <a:solidFill>
                  <a:srgbClr val="244A58"/>
                </a:solidFill>
                <a:latin typeface="Times New Roman"/>
              </a:rPr>
              <a:t>(Sanders and Webber)</a:t>
            </a:r>
          </a:p>
          <a:p>
            <a:pPr marL="658368" lvl="1" indent="-246888">
              <a:spcBef>
                <a:spcPts val="300"/>
              </a:spcBef>
              <a:buClr>
                <a:srgbClr val="244A58"/>
              </a:buClr>
              <a:buFont typeface="Georgia"/>
              <a:buChar char="▫"/>
              <a:defRPr/>
            </a:pPr>
            <a:endParaRPr lang="en-US" sz="1100" dirty="0">
              <a:solidFill>
                <a:srgbClr val="244A58"/>
              </a:solidFill>
              <a:latin typeface="Times New Roman"/>
            </a:endParaRPr>
          </a:p>
        </p:txBody>
      </p:sp>
    </p:spTree>
    <p:extLst>
      <p:ext uri="{BB962C8B-B14F-4D97-AF65-F5344CB8AC3E}">
        <p14:creationId xmlns:p14="http://schemas.microsoft.com/office/powerpoint/2010/main" val="2820906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183" y="98233"/>
            <a:ext cx="8229600" cy="1143000"/>
          </a:xfrm>
        </p:spPr>
        <p:txBody>
          <a:bodyPr/>
          <a:lstStyle/>
          <a:p>
            <a:r>
              <a:rPr lang="en-US" sz="3600" dirty="0"/>
              <a:t>Who Participates: Examining Characteristics Across Programs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53484245"/>
              </p:ext>
            </p:extLst>
          </p:nvPr>
        </p:nvGraphicFramePr>
        <p:xfrm>
          <a:off x="231353" y="1569333"/>
          <a:ext cx="6425795" cy="4794385"/>
        </p:xfrm>
        <a:graphic>
          <a:graphicData uri="http://schemas.openxmlformats.org/drawingml/2006/table">
            <a:tbl>
              <a:tblPr>
                <a:tableStyleId>{5C22544A-7EE6-4342-B048-85BDC9FD1C3A}</a:tableStyleId>
              </a:tblPr>
              <a:tblGrid>
                <a:gridCol w="1975798">
                  <a:extLst>
                    <a:ext uri="{9D8B030D-6E8A-4147-A177-3AD203B41FA5}">
                      <a16:colId xmlns:a16="http://schemas.microsoft.com/office/drawing/2014/main" val="20000"/>
                    </a:ext>
                  </a:extLst>
                </a:gridCol>
                <a:gridCol w="1423999">
                  <a:extLst>
                    <a:ext uri="{9D8B030D-6E8A-4147-A177-3AD203B41FA5}">
                      <a16:colId xmlns:a16="http://schemas.microsoft.com/office/drawing/2014/main" val="20001"/>
                    </a:ext>
                  </a:extLst>
                </a:gridCol>
                <a:gridCol w="1468499">
                  <a:extLst>
                    <a:ext uri="{9D8B030D-6E8A-4147-A177-3AD203B41FA5}">
                      <a16:colId xmlns:a16="http://schemas.microsoft.com/office/drawing/2014/main" val="20002"/>
                    </a:ext>
                  </a:extLst>
                </a:gridCol>
                <a:gridCol w="1557499">
                  <a:extLst>
                    <a:ext uri="{9D8B030D-6E8A-4147-A177-3AD203B41FA5}">
                      <a16:colId xmlns:a16="http://schemas.microsoft.com/office/drawing/2014/main" val="20003"/>
                    </a:ext>
                  </a:extLst>
                </a:gridCol>
              </a:tblGrid>
              <a:tr h="219702">
                <a:tc gridSpan="4">
                  <a:txBody>
                    <a:bodyPr/>
                    <a:lstStyle/>
                    <a:p>
                      <a:pPr marL="0" marR="0">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*Comparing Rebate, Loan, and Audit Loan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1412">
                <a:tc>
                  <a:txBody>
                    <a:bodyPr/>
                    <a:lstStyle/>
                    <a:p>
                      <a:pPr marL="0" marR="0">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Rebate</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Loan</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Audit</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83046">
                <a:tc>
                  <a:txBody>
                    <a:bodyPr/>
                    <a:lstStyle/>
                    <a:p>
                      <a:pPr marL="0" marR="0">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Energy Use (n-1)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-.0000681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.0000281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.0001376***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83046">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Minority (%)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-.0028588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.0029447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.0010209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83046">
                <a:tc>
                  <a:txBody>
                    <a:bodyPr/>
                    <a:lstStyle/>
                    <a:p>
                      <a:pPr marL="0" marR="0">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Median Income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-.0000125***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9.32e-06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1.66e-06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183046">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Renter (%)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-.0026029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-.0075682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-.0002278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183046">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Bachelors + (%)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.0096803**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.0059154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.0030304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183046">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Summer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.0726948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.1099375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-.0665702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183046">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Winter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-.2258686*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-.0815494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-.142015**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183046">
                <a:tc>
                  <a:txBody>
                    <a:bodyPr/>
                    <a:lstStyle/>
                    <a:p>
                      <a:pPr marL="0" marR="0">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Age of Home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.0187866*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.0501335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.0050474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183046">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Age of Home (sq)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-.0002472*</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-.0005911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-.0000552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183046">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Square feet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-.0001444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-.0001743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-.0000843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r h="183046">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Market Value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1.36e-06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-9.60e-07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5.15e-08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2"/>
                  </a:ext>
                </a:extLst>
              </a:tr>
              <a:tr h="183046">
                <a:tc>
                  <a:txBody>
                    <a:bodyPr/>
                    <a:lstStyle/>
                    <a:p>
                      <a:pPr marL="0" marR="0">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Constant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-7.569226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-5.348952***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-3.276656***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3"/>
                  </a:ext>
                </a:extLst>
              </a:tr>
              <a:tr h="183046">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 observations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77373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79490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74556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4"/>
                  </a:ext>
                </a:extLst>
              </a:tr>
              <a:tr h="183046">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 groups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1983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1985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1969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5"/>
                  </a:ext>
                </a:extLst>
              </a:tr>
              <a:tr h="183046">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Prob &gt; chi2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0.0450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0.2793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0.0663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6"/>
                  </a:ext>
                </a:extLst>
              </a:tr>
              <a:tr h="183046">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Log likelihood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-600.19462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-209.23402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-1638.4518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7"/>
                  </a:ext>
                </a:extLst>
              </a:tr>
            </a:tbl>
          </a:graphicData>
        </a:graphic>
      </p:graphicFrame>
      <p:sp>
        <p:nvSpPr>
          <p:cNvPr id="5" name="Rectangle 4"/>
          <p:cNvSpPr/>
          <p:nvPr/>
        </p:nvSpPr>
        <p:spPr>
          <a:xfrm>
            <a:off x="5012675" y="2148290"/>
            <a:ext cx="1432193" cy="29745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179504" y="2653230"/>
            <a:ext cx="1432193" cy="29745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179504" y="3137972"/>
            <a:ext cx="1432193" cy="29745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179503" y="3802657"/>
            <a:ext cx="1432193" cy="56002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7039778" y="2555913"/>
            <a:ext cx="1636005" cy="1200329"/>
          </a:xfrm>
          <a:prstGeom prst="rect">
            <a:avLst/>
          </a:prstGeom>
          <a:noFill/>
        </p:spPr>
        <p:txBody>
          <a:bodyPr wrap="square" rtlCol="0">
            <a:spAutoFit/>
          </a:bodyPr>
          <a:lstStyle/>
          <a:p>
            <a:r>
              <a:rPr lang="en-US" dirty="0"/>
              <a:t>***Includes Information variables as well</a:t>
            </a:r>
          </a:p>
        </p:txBody>
      </p:sp>
    </p:spTree>
    <p:extLst>
      <p:ext uri="{BB962C8B-B14F-4D97-AF65-F5344CB8AC3E}">
        <p14:creationId xmlns:p14="http://schemas.microsoft.com/office/powerpoint/2010/main" val="3756611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Who Participates: Role of Information Across Programs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15679304"/>
              </p:ext>
            </p:extLst>
          </p:nvPr>
        </p:nvGraphicFramePr>
        <p:xfrm>
          <a:off x="261445" y="1844551"/>
          <a:ext cx="6524946" cy="4379300"/>
        </p:xfrm>
        <a:graphic>
          <a:graphicData uri="http://schemas.openxmlformats.org/drawingml/2006/table">
            <a:tbl>
              <a:tblPr>
                <a:tableStyleId>{5C22544A-7EE6-4342-B048-85BDC9FD1C3A}</a:tableStyleId>
              </a:tblPr>
              <a:tblGrid>
                <a:gridCol w="2257414">
                  <a:extLst>
                    <a:ext uri="{9D8B030D-6E8A-4147-A177-3AD203B41FA5}">
                      <a16:colId xmlns:a16="http://schemas.microsoft.com/office/drawing/2014/main" val="20000"/>
                    </a:ext>
                  </a:extLst>
                </a:gridCol>
                <a:gridCol w="1366303">
                  <a:extLst>
                    <a:ext uri="{9D8B030D-6E8A-4147-A177-3AD203B41FA5}">
                      <a16:colId xmlns:a16="http://schemas.microsoft.com/office/drawing/2014/main" val="20001"/>
                    </a:ext>
                  </a:extLst>
                </a:gridCol>
                <a:gridCol w="1499374">
                  <a:extLst>
                    <a:ext uri="{9D8B030D-6E8A-4147-A177-3AD203B41FA5}">
                      <a16:colId xmlns:a16="http://schemas.microsoft.com/office/drawing/2014/main" val="20002"/>
                    </a:ext>
                  </a:extLst>
                </a:gridCol>
                <a:gridCol w="1401855">
                  <a:extLst>
                    <a:ext uri="{9D8B030D-6E8A-4147-A177-3AD203B41FA5}">
                      <a16:colId xmlns:a16="http://schemas.microsoft.com/office/drawing/2014/main" val="20003"/>
                    </a:ext>
                  </a:extLst>
                </a:gridCol>
              </a:tblGrid>
              <a:tr h="241515">
                <a:tc gridSpan="4">
                  <a:txBody>
                    <a:bodyPr/>
                    <a:lstStyle/>
                    <a:p>
                      <a:pPr marL="0" marR="0">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Comparing Rebate, Loan, and Audit Loan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5501">
                <a:tc>
                  <a:txBody>
                    <a:bodyPr/>
                    <a:lstStyle/>
                    <a:p>
                      <a:pPr marL="0" marR="0">
                        <a:lnSpc>
                          <a:spcPct val="107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Rebate</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Loan</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Audit</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32203">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Energy Use (n-1)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-.0000681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.0000281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.0001376***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32203">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Proximity (n-1)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-43.26993**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-152.4943***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-7.752878**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81492">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Public Service Commission (n-1)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-.0028588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.0061418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.0059308*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97682">
                <a:tc>
                  <a:txBody>
                    <a:bodyPr/>
                    <a:lstStyle/>
                    <a:p>
                      <a:pPr marL="0" marR="0">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Energy Efficiency (n-1)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-.0380554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.3183458**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-.0096767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32203">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Renewable (n-1)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.0019876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.01507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-.0222877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256871">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RENEW * EE (n-1)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-.0121094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-.1197737*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.0061371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330922">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PSC * RENEW (n-1)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-.0023633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-.0120168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-.0021112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232203">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EE * PSC (n-1)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.013487**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-.0725418*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.0001084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232203">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Constant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-7.569226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-5.348952***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-3.276656***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232203">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 observations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77373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79490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74556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r h="232203">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 groups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1983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1985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1969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2"/>
                  </a:ext>
                </a:extLst>
              </a:tr>
              <a:tr h="232203">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Prob &gt; chi2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0.0450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0.2793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0.0663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3"/>
                  </a:ext>
                </a:extLst>
              </a:tr>
              <a:tr h="232203">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Log likelihood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-600.19462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-209.23402 </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-1638.4518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4"/>
                  </a:ext>
                </a:extLst>
              </a:tr>
            </a:tbl>
          </a:graphicData>
        </a:graphic>
      </p:graphicFrame>
      <p:sp>
        <p:nvSpPr>
          <p:cNvPr id="5" name="Rectangle 4"/>
          <p:cNvSpPr/>
          <p:nvPr/>
        </p:nvSpPr>
        <p:spPr>
          <a:xfrm>
            <a:off x="5337673" y="2687656"/>
            <a:ext cx="1432193" cy="29745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905480" y="2687656"/>
            <a:ext cx="1432193" cy="29745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448498" y="2687657"/>
            <a:ext cx="1432193" cy="29745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55901" y="3431755"/>
            <a:ext cx="1432193" cy="29745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855901" y="4032176"/>
            <a:ext cx="1432193" cy="29745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423707" y="4622496"/>
            <a:ext cx="1432193" cy="29745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855900" y="4622496"/>
            <a:ext cx="1432193" cy="29745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253480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76200" cmpd="sng">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tx1"/>
          </a:solidFill>
        </a:ln>
      </a:spPr>
      <a:bodyPr wrap="square" rtlCol="0">
        <a:spAutoFit/>
      </a:bodyPr>
      <a:lstStyle>
        <a:defPPr>
          <a:defRPr sz="1200" dirty="0"/>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2912</TotalTime>
  <Words>3109</Words>
  <Application>Microsoft Office PowerPoint</Application>
  <PresentationFormat>On-screen Show (4:3)</PresentationFormat>
  <Paragraphs>774</Paragraphs>
  <Slides>31</Slides>
  <Notes>12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31</vt:i4>
      </vt:variant>
    </vt:vector>
  </HeadingPairs>
  <TitlesOfParts>
    <vt:vector size="41" baseType="lpstr">
      <vt:lpstr>맑은 고딕</vt:lpstr>
      <vt:lpstr>Arial</vt:lpstr>
      <vt:lpstr>Arial Narrow</vt:lpstr>
      <vt:lpstr>Calibri</vt:lpstr>
      <vt:lpstr>Georgia</vt:lpstr>
      <vt:lpstr>Times New Roman</vt:lpstr>
      <vt:lpstr>Default Design</vt:lpstr>
      <vt:lpstr>1_Default Design</vt:lpstr>
      <vt:lpstr>3_Office Theme</vt:lpstr>
      <vt:lpstr>Office Theme</vt:lpstr>
      <vt:lpstr>d</vt:lpstr>
      <vt:lpstr>Energy Test Bed: Tallahassse Florida</vt:lpstr>
      <vt:lpstr>Theme 2  Tallahassee Electric Utilities Test Bed Florida State University (Curley/Feiock)</vt:lpstr>
      <vt:lpstr>Comparing Consumption Hot Spots</vt:lpstr>
      <vt:lpstr>Energy Consumption Analysis</vt:lpstr>
      <vt:lpstr>Energy Consumption Findings</vt:lpstr>
      <vt:lpstr>Comparison of Outcomes between Energy and Water Consumption given participation in DSM</vt:lpstr>
      <vt:lpstr>Who Participates: Examining Characteristics Across Programs</vt:lpstr>
      <vt:lpstr>Who Participates: Role of Information Across Programs</vt:lpstr>
      <vt:lpstr>Findings about Who Adopts</vt:lpstr>
      <vt:lpstr>Current Research:    The Political Economy of Informational Messaging </vt:lpstr>
      <vt:lpstr>Information as a Policy Tool</vt:lpstr>
      <vt:lpstr>Designing Messaging </vt:lpstr>
      <vt:lpstr>Study Context </vt:lpstr>
      <vt:lpstr>PowerPoint Presentation</vt:lpstr>
      <vt:lpstr>Efficiency Hypotheses</vt:lpstr>
      <vt:lpstr>Political Hypotheses</vt:lpstr>
      <vt:lpstr>Administrative Hypotheses</vt:lpstr>
      <vt:lpstr>Table of Events</vt:lpstr>
      <vt:lpstr>PowerPoint Presentation</vt:lpstr>
      <vt:lpstr>The 9 Clusters</vt:lpstr>
      <vt:lpstr>Model Specification(s)</vt:lpstr>
      <vt:lpstr>Efficiency Hypotheses</vt:lpstr>
      <vt:lpstr>PowerPoint Presentation</vt:lpstr>
      <vt:lpstr>PowerPoint Presentation</vt:lpstr>
      <vt:lpstr>PowerPoint Presentation</vt:lpstr>
      <vt:lpstr>Political Hypotheses</vt:lpstr>
      <vt:lpstr>Administrative Hypotheses</vt:lpstr>
      <vt:lpstr>Future Work</vt:lpstr>
      <vt:lpstr>FSU Local Governance Lab http://localgov.fsu.edu</vt:lpstr>
      <vt:lpstr>Summary Statistics</vt:lpstr>
    </vt:vector>
  </TitlesOfParts>
  <Company>City of Tallahassee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City of Tallahassee</dc:creator>
  <cp:lastModifiedBy>Richard Feiock</cp:lastModifiedBy>
  <cp:revision>60</cp:revision>
  <cp:lastPrinted>2017-07-29T21:13:30Z</cp:lastPrinted>
  <dcterms:created xsi:type="dcterms:W3CDTF">2016-08-25T19:41:29Z</dcterms:created>
  <dcterms:modified xsi:type="dcterms:W3CDTF">2017-07-30T00:16:31Z</dcterms:modified>
</cp:coreProperties>
</file>