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04" r:id="rId2"/>
    <p:sldId id="308" r:id="rId3"/>
    <p:sldId id="312" r:id="rId4"/>
    <p:sldId id="309" r:id="rId5"/>
    <p:sldId id="314" r:id="rId6"/>
    <p:sldId id="367" r:id="rId7"/>
    <p:sldId id="368" r:id="rId8"/>
    <p:sldId id="332" r:id="rId9"/>
    <p:sldId id="339" r:id="rId10"/>
    <p:sldId id="340" r:id="rId11"/>
    <p:sldId id="330" r:id="rId12"/>
    <p:sldId id="366" r:id="rId13"/>
    <p:sldId id="351" r:id="rId14"/>
    <p:sldId id="256" r:id="rId15"/>
  </p:sldIdLst>
  <p:sldSz cx="9144000" cy="5143500" type="screen16x9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2C"/>
    <a:srgbClr val="FF4A21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0" autoAdjust="0"/>
    <p:restoredTop sz="85026" autoAdjust="0"/>
  </p:normalViewPr>
  <p:slideViewPr>
    <p:cSldViewPr snapToGrid="0" snapToObjects="1">
      <p:cViewPr varScale="1">
        <p:scale>
          <a:sx n="116" d="100"/>
          <a:sy n="116" d="100"/>
        </p:scale>
        <p:origin x="168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A60B8F3-4DE0-044E-A0D2-83BDE6C7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6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1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HWCOE-PPT---title-slide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1676188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095756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WCOE-PPT---title-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86685" y="1042513"/>
            <a:ext cx="217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>
                <a:solidFill>
                  <a:schemeClr val="bg1"/>
                </a:solidFill>
                <a:latin typeface="Cambria"/>
                <a:cs typeface="Cambria"/>
              </a:rPr>
              <a:t>Department of Mechanical and Aerospace</a:t>
            </a:r>
            <a:r>
              <a:rPr lang="en-US" sz="1200" b="0" i="0" baseline="0" dirty="0" smtClean="0">
                <a:solidFill>
                  <a:schemeClr val="bg1"/>
                </a:solidFill>
                <a:latin typeface="Cambria"/>
                <a:cs typeface="Cambria"/>
              </a:rPr>
              <a:t> Engineering</a:t>
            </a:r>
            <a:endParaRPr lang="en-US" sz="1200" b="0" i="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2140561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560129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21" y="2142597"/>
            <a:ext cx="7763657" cy="2611257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821" y="2583842"/>
            <a:ext cx="3657600" cy="2268251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6158" y="2583842"/>
            <a:ext cx="3657600" cy="2268251"/>
          </a:xfrm>
        </p:spPr>
        <p:txBody>
          <a:bodyPr>
            <a:normAutofit/>
          </a:bodyPr>
          <a:lstStyle>
            <a:lvl1pPr>
              <a:defRPr sz="1800" b="0" i="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21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6158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HWCOE-PPT---splash-pa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30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86684" y="347147"/>
            <a:ext cx="52508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 smtClean="0">
                <a:solidFill>
                  <a:schemeClr val="accent1"/>
                </a:solidFill>
                <a:latin typeface="Cambria"/>
                <a:cs typeface="Cambria"/>
              </a:rPr>
              <a:t>Department of Mechanical and Aerospace Engineering</a:t>
            </a:r>
            <a:endParaRPr lang="en-US" sz="900" b="0" i="0" dirty="0">
              <a:solidFill>
                <a:schemeClr val="accent1"/>
              </a:solidFill>
              <a:latin typeface="Cambria"/>
              <a:cs typeface="Cambri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976C4-5CA3-4674-AF1C-DFEDF4379D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4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1298" y="1652505"/>
            <a:ext cx="8272702" cy="1334281"/>
          </a:xfrm>
        </p:spPr>
        <p:txBody>
          <a:bodyPr/>
          <a:lstStyle/>
          <a:p>
            <a:r>
              <a:rPr lang="en-US" dirty="0"/>
              <a:t>High Temperature H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Production and </a:t>
            </a:r>
            <a:r>
              <a:rPr lang="en-US" dirty="0"/>
              <a:t>Energy Initiatives at UF Energy Park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State of the Union on Florida Energy, University </a:t>
            </a:r>
            <a:r>
              <a:rPr lang="en-US" dirty="0"/>
              <a:t>of Florida, Gainesville </a:t>
            </a:r>
            <a:r>
              <a:rPr lang="en-US" dirty="0" smtClean="0"/>
              <a:t>FL, </a:t>
            </a:r>
            <a:r>
              <a:rPr lang="en-US" dirty="0"/>
              <a:t>3/23/2016</a:t>
            </a:r>
          </a:p>
        </p:txBody>
      </p:sp>
    </p:spTree>
    <p:extLst>
      <p:ext uri="{BB962C8B-B14F-4D97-AF65-F5344CB8AC3E}">
        <p14:creationId xmlns:p14="http://schemas.microsoft.com/office/powerpoint/2010/main" val="6491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86573" y="1135500"/>
            <a:ext cx="30001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material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tubes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tube ( gas outlet)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inlet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Heated zone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temperature insulation layer 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temperature insulation layer </a:t>
            </a: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Microporous silica</a:t>
            </a:r>
            <a:endParaRPr lang="en-US" sz="1600" dirty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218310" y="601552"/>
            <a:ext cx="5382059" cy="4476769"/>
            <a:chOff x="267651" y="685800"/>
            <a:chExt cx="6103611" cy="5076952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51" y="685800"/>
              <a:ext cx="6103611" cy="5076952"/>
            </a:xfrm>
            <a:prstGeom prst="rect">
              <a:avLst/>
            </a:prstGeom>
          </p:spPr>
        </p:pic>
        <p:cxnSp>
          <p:nvCxnSpPr>
            <p:cNvPr id="69" name="Straight Arrow Connector 68"/>
            <p:cNvCxnSpPr/>
            <p:nvPr/>
          </p:nvCxnSpPr>
          <p:spPr>
            <a:xfrm flipV="1">
              <a:off x="3810000" y="1295400"/>
              <a:ext cx="1371600" cy="8382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70" name="Straight Arrow Connector 69"/>
            <p:cNvCxnSpPr>
              <a:endCxn id="74" idx="2"/>
            </p:cNvCxnSpPr>
            <p:nvPr/>
          </p:nvCxnSpPr>
          <p:spPr>
            <a:xfrm flipV="1">
              <a:off x="5086717" y="2431187"/>
              <a:ext cx="607329" cy="94293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71" name="Straight Arrow Connector 70"/>
            <p:cNvCxnSpPr>
              <a:endCxn id="75" idx="1"/>
            </p:cNvCxnSpPr>
            <p:nvPr/>
          </p:nvCxnSpPr>
          <p:spPr>
            <a:xfrm>
              <a:off x="5859947" y="1714500"/>
              <a:ext cx="134833" cy="324807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>
            <a:xfrm>
              <a:off x="2058000" y="3529076"/>
              <a:ext cx="1980600" cy="1804924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sp>
          <p:nvSpPr>
            <p:cNvPr id="73" name="Flowchart: Connector 72"/>
            <p:cNvSpPr/>
            <p:nvPr/>
          </p:nvSpPr>
          <p:spPr>
            <a:xfrm>
              <a:off x="5152006" y="1104900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5694046" y="2297837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5946189" y="2000250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6" name="Straight Arrow Connector 75"/>
            <p:cNvCxnSpPr>
              <a:endCxn id="74" idx="3"/>
            </p:cNvCxnSpPr>
            <p:nvPr/>
          </p:nvCxnSpPr>
          <p:spPr>
            <a:xfrm flipV="1">
              <a:off x="5170634" y="2525480"/>
              <a:ext cx="572003" cy="239083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sp>
          <p:nvSpPr>
            <p:cNvPr id="77" name="Flowchart: Connector 76"/>
            <p:cNvSpPr/>
            <p:nvPr/>
          </p:nvSpPr>
          <p:spPr>
            <a:xfrm>
              <a:off x="3948898" y="5334000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2882398" y="3090926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0" name="Flowchart: Connector 79"/>
            <p:cNvSpPr/>
            <p:nvPr/>
          </p:nvSpPr>
          <p:spPr>
            <a:xfrm>
              <a:off x="5662977" y="1295400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81" name="Straight Arrow Connector 80"/>
            <p:cNvCxnSpPr>
              <a:endCxn id="80" idx="4"/>
            </p:cNvCxnSpPr>
            <p:nvPr/>
          </p:nvCxnSpPr>
          <p:spPr>
            <a:xfrm flipV="1">
              <a:off x="5483809" y="1562100"/>
              <a:ext cx="345070" cy="1143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>
            <a:xfrm>
              <a:off x="3675744" y="4267200"/>
              <a:ext cx="1642163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>
            <a:xfrm>
              <a:off x="3863467" y="4539449"/>
              <a:ext cx="1642163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>
              <a:off x="4114799" y="4835372"/>
              <a:ext cx="1642163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headEnd type="triangle"/>
              <a:tailEnd type="none"/>
            </a:ln>
            <a:effectLst/>
          </p:spPr>
        </p:cxnSp>
        <p:sp>
          <p:nvSpPr>
            <p:cNvPr id="85" name="Flowchart: Connector 84"/>
            <p:cNvSpPr/>
            <p:nvPr/>
          </p:nvSpPr>
          <p:spPr>
            <a:xfrm>
              <a:off x="5317907" y="4743450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5505743" y="5010150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5723032" y="5381902"/>
              <a:ext cx="331803" cy="266700"/>
            </a:xfrm>
            <a:prstGeom prst="flowChartConnector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1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956" y="1722826"/>
            <a:ext cx="4102822" cy="3108722"/>
          </a:xfrm>
        </p:spPr>
        <p:txBody>
          <a:bodyPr/>
          <a:lstStyle/>
          <a:p>
            <a:r>
              <a:rPr lang="en-US" sz="1800" dirty="0">
                <a:cs typeface="Times New Roman" panose="02020603050405020304" pitchFamily="18" charset="0"/>
              </a:rPr>
              <a:t>Solar energy utilization probably greater because of isothermal operation and no separation work</a:t>
            </a:r>
            <a:endParaRPr lang="en-US" sz="1800" dirty="0"/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1200 K</a:t>
            </a:r>
          </a:p>
          <a:p>
            <a:pPr lvl="1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pPr lvl="1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Reforming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06313" y="950479"/>
            <a:ext cx="1662322" cy="5670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484022" y="1021680"/>
            <a:ext cx="3464865" cy="4098189"/>
            <a:chOff x="5643871" y="846941"/>
            <a:chExt cx="3464865" cy="4098189"/>
          </a:xfrm>
        </p:grpSpPr>
        <p:sp>
          <p:nvSpPr>
            <p:cNvPr id="30" name="Rounded Rectangle 29"/>
            <p:cNvSpPr/>
            <p:nvPr/>
          </p:nvSpPr>
          <p:spPr bwMode="auto">
            <a:xfrm>
              <a:off x="5672897" y="1979000"/>
              <a:ext cx="3435839" cy="1935036"/>
            </a:xfrm>
            <a:prstGeom prst="roundRect">
              <a:avLst/>
            </a:prstGeom>
            <a:gradFill flip="none" rotWithShape="1">
              <a:gsLst>
                <a:gs pos="0">
                  <a:srgbClr val="BBE0E3"/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1" name="Text Box 59"/>
            <p:cNvSpPr txBox="1">
              <a:spLocks noChangeArrowheads="1"/>
            </p:cNvSpPr>
            <p:nvPr/>
          </p:nvSpPr>
          <p:spPr bwMode="auto">
            <a:xfrm>
              <a:off x="5975990" y="2262482"/>
              <a:ext cx="7956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CeO</a:t>
              </a:r>
              <a:r>
                <a:rPr lang="en-US" sz="2000" b="0" i="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4" name="Text Box 59"/>
            <p:cNvSpPr txBox="1">
              <a:spLocks noChangeArrowheads="1"/>
            </p:cNvSpPr>
            <p:nvPr/>
          </p:nvSpPr>
          <p:spPr bwMode="auto">
            <a:xfrm>
              <a:off x="5975990" y="3244726"/>
              <a:ext cx="90801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CeO</a:t>
              </a:r>
              <a:r>
                <a:rPr lang="en-US" sz="2000" b="0" i="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</a:t>
              </a:r>
              <a:r>
                <a:rPr lang="el-GR" sz="2000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endParaRPr lang="en-US" sz="2000" b="0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 Box 59"/>
            <p:cNvSpPr txBox="1">
              <a:spLocks noChangeArrowheads="1"/>
            </p:cNvSpPr>
            <p:nvPr/>
          </p:nvSpPr>
          <p:spPr bwMode="auto">
            <a:xfrm>
              <a:off x="7982154" y="3244726"/>
              <a:ext cx="9934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CeO</a:t>
              </a:r>
              <a:r>
                <a:rPr lang="en-US" sz="2000" b="0" i="0" baseline="-25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</a:t>
              </a:r>
              <a:r>
                <a:rPr lang="el-GR" sz="2000" b="0" i="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endParaRPr lang="en-US" sz="20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 Box 59"/>
            <p:cNvSpPr txBox="1">
              <a:spLocks noChangeArrowheads="1"/>
            </p:cNvSpPr>
            <p:nvPr/>
          </p:nvSpPr>
          <p:spPr bwMode="auto">
            <a:xfrm>
              <a:off x="7982154" y="2262482"/>
              <a:ext cx="99396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CeO</a:t>
              </a:r>
              <a:r>
                <a:rPr lang="en-US" sz="2000" b="0" i="0" baseline="-25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7" name="Right Arrow 56"/>
            <p:cNvSpPr/>
            <p:nvPr/>
          </p:nvSpPr>
          <p:spPr bwMode="auto">
            <a:xfrm rot="5400000">
              <a:off x="6201005" y="1408360"/>
              <a:ext cx="553981" cy="443604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8" name="Right Arrow 57"/>
            <p:cNvSpPr/>
            <p:nvPr/>
          </p:nvSpPr>
          <p:spPr bwMode="auto">
            <a:xfrm rot="5400000">
              <a:off x="6209188" y="4002671"/>
              <a:ext cx="553981" cy="443604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>
              <a:off x="7933282" y="4545020"/>
              <a:ext cx="1125071" cy="400110"/>
            </a:xfrm>
            <a:prstGeom prst="rect">
              <a:avLst/>
            </a:prstGeom>
            <a:solidFill>
              <a:srgbClr val="808080">
                <a:lumMod val="20000"/>
                <a:lumOff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l-GR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20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ight Arrow 59"/>
            <p:cNvSpPr/>
            <p:nvPr/>
          </p:nvSpPr>
          <p:spPr bwMode="auto">
            <a:xfrm rot="16200000">
              <a:off x="8198680" y="4002671"/>
              <a:ext cx="553981" cy="443604"/>
            </a:xfrm>
            <a:prstGeom prst="rightArrow">
              <a:avLst/>
            </a:prstGeom>
            <a:solidFill>
              <a:srgbClr val="BBE0E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1" name="Right Arrow 60"/>
            <p:cNvSpPr/>
            <p:nvPr/>
          </p:nvSpPr>
          <p:spPr bwMode="auto">
            <a:xfrm rot="16200000">
              <a:off x="8206856" y="1408360"/>
              <a:ext cx="553981" cy="443604"/>
            </a:xfrm>
            <a:prstGeom prst="rightArrow">
              <a:avLst/>
            </a:prstGeom>
            <a:solidFill>
              <a:srgbClr val="BBE0E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2" name="Text Box 59"/>
            <p:cNvSpPr txBox="1">
              <a:spLocks noChangeArrowheads="1"/>
            </p:cNvSpPr>
            <p:nvPr/>
          </p:nvSpPr>
          <p:spPr bwMode="auto">
            <a:xfrm>
              <a:off x="5844912" y="2761852"/>
              <a:ext cx="4868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b="0" i="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59"/>
            <p:cNvSpPr txBox="1">
              <a:spLocks noChangeArrowheads="1"/>
            </p:cNvSpPr>
            <p:nvPr/>
          </p:nvSpPr>
          <p:spPr bwMode="auto">
            <a:xfrm>
              <a:off x="8576255" y="2761852"/>
              <a:ext cx="4868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b="0" i="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 rot="5400000">
              <a:off x="6201004" y="2892857"/>
              <a:ext cx="553981" cy="201168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 rot="16200000">
              <a:off x="8198680" y="2867151"/>
              <a:ext cx="553981" cy="201168"/>
            </a:xfrm>
            <a:prstGeom prst="rightArrow">
              <a:avLst/>
            </a:prstGeom>
            <a:solidFill>
              <a:srgbClr val="5291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6" name="Right Arrow 65"/>
            <p:cNvSpPr/>
            <p:nvPr/>
          </p:nvSpPr>
          <p:spPr bwMode="auto">
            <a:xfrm>
              <a:off x="6886990" y="3370457"/>
              <a:ext cx="1182674" cy="200055"/>
            </a:xfrm>
            <a:prstGeom prst="rightArrow">
              <a:avLst/>
            </a:prstGeom>
            <a:gradFill>
              <a:gsLst>
                <a:gs pos="0">
                  <a:srgbClr val="FFFF00"/>
                </a:gs>
                <a:gs pos="100000">
                  <a:srgbClr val="5291D6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7" name="Right Arrow 66"/>
            <p:cNvSpPr/>
            <p:nvPr/>
          </p:nvSpPr>
          <p:spPr bwMode="auto">
            <a:xfrm rot="10800000">
              <a:off x="6799479" y="2377719"/>
              <a:ext cx="1182674" cy="200055"/>
            </a:xfrm>
            <a:prstGeom prst="rightArrow">
              <a:avLst/>
            </a:prstGeom>
            <a:gradFill>
              <a:gsLst>
                <a:gs pos="0">
                  <a:srgbClr val="5291D6"/>
                </a:gs>
                <a:gs pos="100000">
                  <a:srgbClr val="FFFF00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8" name="Text Box 59"/>
            <p:cNvSpPr txBox="1">
              <a:spLocks noChangeArrowheads="1"/>
            </p:cNvSpPr>
            <p:nvPr/>
          </p:nvSpPr>
          <p:spPr bwMode="auto">
            <a:xfrm>
              <a:off x="7960113" y="846974"/>
              <a:ext cx="1080988" cy="400110"/>
            </a:xfrm>
            <a:prstGeom prst="rect">
              <a:avLst/>
            </a:prstGeom>
            <a:solidFill>
              <a:srgbClr val="808080">
                <a:lumMod val="20000"/>
                <a:lumOff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l-GR" sz="2000" b="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2000" b="0" i="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b="0" i="0" kern="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b="0" i="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 Box 59"/>
            <p:cNvSpPr txBox="1">
              <a:spLocks noChangeArrowheads="1"/>
            </p:cNvSpPr>
            <p:nvPr/>
          </p:nvSpPr>
          <p:spPr bwMode="auto">
            <a:xfrm>
              <a:off x="6498059" y="2761852"/>
              <a:ext cx="6549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en-US" b="0" i="0" baseline="-38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b="0" i="0" baseline="-3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 Box 59"/>
            <p:cNvSpPr txBox="1">
              <a:spLocks noChangeArrowheads="1"/>
            </p:cNvSpPr>
            <p:nvPr/>
          </p:nvSpPr>
          <p:spPr bwMode="auto">
            <a:xfrm>
              <a:off x="7700129" y="2761852"/>
              <a:ext cx="6844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b="0" i="0" baseline="-38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b="0" i="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 Box 59"/>
            <p:cNvSpPr txBox="1">
              <a:spLocks noChangeArrowheads="1"/>
            </p:cNvSpPr>
            <p:nvPr/>
          </p:nvSpPr>
          <p:spPr bwMode="auto">
            <a:xfrm>
              <a:off x="5773323" y="846941"/>
              <a:ext cx="14257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kern="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000" b="0" i="0" kern="0" baseline="-250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</a:t>
              </a:r>
              <a:r>
                <a:rPr lang="en-US" sz="2000" b="0" i="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l-GR" sz="2000" b="0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2000" b="0" i="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000" b="0" i="0" kern="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000" b="0" i="0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 Box 59"/>
            <p:cNvSpPr txBox="1">
              <a:spLocks noChangeArrowheads="1"/>
            </p:cNvSpPr>
            <p:nvPr/>
          </p:nvSpPr>
          <p:spPr bwMode="auto">
            <a:xfrm>
              <a:off x="5643871" y="4545020"/>
              <a:ext cx="1684613" cy="400110"/>
            </a:xfrm>
            <a:prstGeom prst="rect">
              <a:avLst/>
            </a:prstGeom>
            <a:solidFill>
              <a:srgbClr val="808080">
                <a:lumMod val="20000"/>
                <a:lumOff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i="0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l-GR" sz="2000" b="0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2000" b="0" i="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b="0" i="0" kern="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0" i="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l-GR" sz="2000" b="0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2000" b="0" i="0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</a:t>
              </a:r>
              <a:endParaRPr lang="en-US" sz="2000" b="0" i="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3" name="Slide Number Placeholder 3"/>
          <p:cNvSpPr txBox="1">
            <a:spLocks/>
          </p:cNvSpPr>
          <p:nvPr/>
        </p:nvSpPr>
        <p:spPr>
          <a:xfrm>
            <a:off x="6477247" y="495059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fld id="{E42976C4-5CA3-4674-AF1C-DFEDF4379DA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9956" y="1722826"/>
            <a:ext cx="3176258" cy="3108722"/>
          </a:xfrm>
        </p:spPr>
        <p:txBody>
          <a:bodyPr/>
          <a:lstStyle/>
          <a:p>
            <a:r>
              <a:rPr lang="en-US" dirty="0" smtClean="0"/>
              <a:t>Peak at 1100 K because reduction reaction completed above this temperature</a:t>
            </a:r>
          </a:p>
          <a:p>
            <a:r>
              <a:rPr lang="en-US" dirty="0" smtClean="0"/>
              <a:t>No heat recuperation</a:t>
            </a:r>
          </a:p>
          <a:p>
            <a:r>
              <a:rPr lang="en-US" dirty="0" smtClean="0"/>
              <a:t>Further investigation of operating conditions necessary</a:t>
            </a:r>
          </a:p>
          <a:p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8544" y="1698218"/>
            <a:ext cx="6408523" cy="3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836763" y="675967"/>
          <a:ext cx="4117684" cy="913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4" imgW="2171520" imgH="482400" progId="Equation.DSMT4">
                  <p:embed/>
                </p:oleObj>
              </mc:Choice>
              <mc:Fallback>
                <p:oleObj name="Equation" r:id="rId4" imgW="21715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6763" y="675967"/>
                        <a:ext cx="4117684" cy="91305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167542" y="2150021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1">
              <a:spcBef>
                <a:spcPts val="2000"/>
              </a:spcBef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i="1" dirty="0"/>
              <a:t>n</a:t>
            </a:r>
            <a:r>
              <a:rPr lang="en-US" baseline="-25000" dirty="0"/>
              <a:t>i,CH</a:t>
            </a:r>
            <a:r>
              <a:rPr lang="en-US" baseline="-40000" dirty="0"/>
              <a:t>4</a:t>
            </a:r>
            <a:r>
              <a:rPr lang="en-US" dirty="0"/>
              <a:t> = 0.1</a:t>
            </a:r>
          </a:p>
        </p:txBody>
      </p:sp>
    </p:spTree>
    <p:extLst>
      <p:ext uri="{BB962C8B-B14F-4D97-AF65-F5344CB8AC3E}">
        <p14:creationId xmlns:p14="http://schemas.microsoft.com/office/powerpoint/2010/main" val="3059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955" y="1722826"/>
            <a:ext cx="3028279" cy="3108722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University of Florida</a:t>
            </a:r>
          </a:p>
          <a:p>
            <a:pPr lvl="1"/>
            <a:r>
              <a:rPr lang="en-US" dirty="0" smtClean="0"/>
              <a:t>Kent Warren</a:t>
            </a:r>
          </a:p>
          <a:p>
            <a:pPr lvl="1"/>
            <a:r>
              <a:rPr lang="en-US" dirty="0" smtClean="0"/>
              <a:t>Richard Carrillo</a:t>
            </a:r>
          </a:p>
          <a:p>
            <a:pPr lvl="1"/>
            <a:r>
              <a:rPr lang="en-US" dirty="0" smtClean="0"/>
              <a:t>Julie Reim</a:t>
            </a:r>
          </a:p>
          <a:p>
            <a:pPr lvl="1"/>
            <a:r>
              <a:rPr lang="en-US" dirty="0" smtClean="0"/>
              <a:t>Ben Greek</a:t>
            </a:r>
          </a:p>
          <a:p>
            <a:pPr lvl="1"/>
            <a:r>
              <a:rPr lang="en-US" dirty="0" smtClean="0"/>
              <a:t>Kelvin Randhir</a:t>
            </a:r>
          </a:p>
          <a:p>
            <a:pPr lvl="1"/>
            <a:r>
              <a:rPr lang="en-US" dirty="0" smtClean="0"/>
              <a:t>Prof. David Hahn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213834" y="1731701"/>
            <a:ext cx="3028279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Wingdings" charset="2"/>
              <a:buNone/>
            </a:pPr>
            <a:r>
              <a:rPr lang="en-US" u="sng" dirty="0" smtClean="0"/>
              <a:t>Funding Sources</a:t>
            </a:r>
          </a:p>
          <a:p>
            <a:pPr lvl="1" defTabSz="914400"/>
            <a:r>
              <a:rPr lang="en-US" dirty="0" smtClean="0"/>
              <a:t>ARPA-E</a:t>
            </a:r>
          </a:p>
          <a:p>
            <a:pPr lvl="1" defTabSz="914400"/>
            <a:r>
              <a:rPr lang="en-US" dirty="0" smtClean="0"/>
              <a:t>UF: College of Engineering and MAE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Paths to Solar Fuel Production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287174" y="4081728"/>
            <a:ext cx="3888576" cy="769513"/>
          </a:xfrm>
          <a:prstGeom prst="rect">
            <a:avLst/>
          </a:prstGeom>
          <a:solidFill>
            <a:srgbClr val="808080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02069" y="2252693"/>
            <a:ext cx="824043" cy="1914610"/>
          </a:xfrm>
          <a:prstGeom prst="rect">
            <a:avLst/>
          </a:prstGeom>
          <a:solidFill>
            <a:srgbClr val="5291D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97337" y="2252693"/>
            <a:ext cx="804732" cy="1914610"/>
          </a:xfrm>
          <a:prstGeom prst="rect">
            <a:avLst/>
          </a:prstGeom>
          <a:solidFill>
            <a:srgbClr val="5291D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81889" y="2252693"/>
            <a:ext cx="815448" cy="1914610"/>
          </a:xfrm>
          <a:prstGeom prst="rect">
            <a:avLst/>
          </a:prstGeom>
          <a:solidFill>
            <a:srgbClr val="5291D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174" y="2524797"/>
            <a:ext cx="1619250" cy="369332"/>
          </a:xfrm>
          <a:prstGeom prst="rect">
            <a:avLst/>
          </a:prstGeom>
          <a:solidFill>
            <a:srgbClr val="92D050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685800" eaLnBrk="1" hangingPunct="1">
              <a:defRPr/>
            </a:pPr>
            <a:r>
              <a:rPr lang="de-CH" kern="0" dirty="0">
                <a:solidFill>
                  <a:srgbClr val="000000"/>
                </a:solidFill>
                <a:latin typeface="Calibri" pitchFamily="34" charset="0"/>
              </a:rPr>
              <a:t>Photons 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(h</a:t>
            </a:r>
            <a:r>
              <a:rPr lang="el-GR" kern="0" dirty="0">
                <a:solidFill>
                  <a:srgbClr val="000000"/>
                </a:solidFill>
                <a:latin typeface="Calibri" pitchFamily="34" charset="0"/>
              </a:rPr>
              <a:t>ν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698" y="3579604"/>
            <a:ext cx="1619251" cy="369332"/>
          </a:xfrm>
          <a:prstGeom prst="rect">
            <a:avLst/>
          </a:prstGeom>
          <a:solidFill>
            <a:srgbClr val="BBE0E3">
              <a:lumMod val="75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685800" eaLnBrk="1" hangingPunct="1">
              <a:defRPr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Electricity (e</a:t>
            </a:r>
            <a:r>
              <a:rPr lang="en-US" kern="0" baseline="30000" dirty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698" y="4152376"/>
            <a:ext cx="184785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685800" eaLnBrk="1" hangingPunct="1">
              <a:defRPr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Thermal Energy (U</a:t>
            </a:r>
            <a:r>
              <a:rPr lang="en-US" kern="0" baseline="-25000" dirty="0">
                <a:solidFill>
                  <a:srgbClr val="000000"/>
                </a:solidFill>
                <a:latin typeface="Calibri" pitchFamily="34" charset="0"/>
              </a:rPr>
              <a:t>internal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 = f(T))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6639" y="4742068"/>
            <a:ext cx="2150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Calibri" pitchFamily="34" charset="0"/>
              </a:rPr>
              <a:t>Synthetic Fuels </a:t>
            </a: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via</a:t>
            </a:r>
            <a:endParaRPr lang="en-US" sz="15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6463" y="1623903"/>
            <a:ext cx="191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  <a:latin typeface="Calibri" pitchFamily="34" charset="0"/>
              </a:rPr>
              <a:t>Process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174" y="1633428"/>
            <a:ext cx="191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  <a:latin typeface="Calibri" pitchFamily="34" charset="0"/>
              </a:rPr>
              <a:t>Energy Input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73134" y="2052434"/>
            <a:ext cx="1847855" cy="1314057"/>
            <a:chOff x="3105144" y="1379359"/>
            <a:chExt cx="2463806" cy="1752075"/>
          </a:xfrm>
          <a:solidFill>
            <a:srgbClr val="92D050"/>
          </a:solidFill>
        </p:grpSpPr>
        <p:sp>
          <p:nvSpPr>
            <p:cNvPr id="15" name="TextBox 14"/>
            <p:cNvSpPr txBox="1"/>
            <p:nvPr/>
          </p:nvSpPr>
          <p:spPr>
            <a:xfrm>
              <a:off x="3105147" y="1379359"/>
              <a:ext cx="2463803" cy="400109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defTabSz="685800" eaLnBrk="1" hangingPunct="1"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Calibri" pitchFamily="34" charset="0"/>
                </a:rPr>
                <a:t>Photobiological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05144" y="1828324"/>
              <a:ext cx="2463803" cy="400109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defTabSz="685800" eaLnBrk="1" hangingPunct="1"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Calibri" pitchFamily="34" charset="0"/>
                </a:rPr>
                <a:t>Photoelectrochemical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05147" y="2267776"/>
              <a:ext cx="2463803" cy="400109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defTabSz="685800" eaLnBrk="1" hangingPunct="1"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Calibri" pitchFamily="34" charset="0"/>
                </a:rPr>
                <a:t>Photocatalytic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05147" y="2731325"/>
              <a:ext cx="2463803" cy="400109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defTabSz="685800" eaLnBrk="1" hangingPunct="1"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Calibri" pitchFamily="34" charset="0"/>
                </a:rPr>
                <a:t>Photosynthesis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56463" y="4324867"/>
            <a:ext cx="1890715" cy="300082"/>
          </a:xfrm>
          <a:prstGeom prst="rect">
            <a:avLst/>
          </a:prstGeom>
          <a:solidFill>
            <a:srgbClr val="FFC000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Thermochemical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3132" y="3614228"/>
            <a:ext cx="1847855" cy="300082"/>
          </a:xfrm>
          <a:prstGeom prst="rect">
            <a:avLst/>
          </a:prstGeom>
          <a:solidFill>
            <a:srgbClr val="BBE0E3">
              <a:lumMod val="75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Electrolysis</a:t>
            </a:r>
          </a:p>
        </p:txBody>
      </p:sp>
      <p:sp>
        <p:nvSpPr>
          <p:cNvPr id="21" name="Right Brace 20"/>
          <p:cNvSpPr/>
          <p:nvPr/>
        </p:nvSpPr>
        <p:spPr bwMode="auto">
          <a:xfrm>
            <a:off x="4185278" y="2052434"/>
            <a:ext cx="311944" cy="2798807"/>
          </a:xfrm>
          <a:prstGeom prst="rightBrace">
            <a:avLst>
              <a:gd name="adj1" fmla="val 8333"/>
              <a:gd name="adj2" fmla="val 49660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0122" y="2678924"/>
            <a:ext cx="458986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endParaRPr lang="en-US" sz="1350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4822928" y="2324343"/>
            <a:ext cx="333371" cy="301992"/>
          </a:xfrm>
          <a:prstGeom prst="downArrow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0810" y="3848881"/>
            <a:ext cx="641860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CO+H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5" name="Down Arrow 24"/>
          <p:cNvSpPr/>
          <p:nvPr/>
        </p:nvSpPr>
        <p:spPr bwMode="auto">
          <a:xfrm>
            <a:off x="5633018" y="2324342"/>
            <a:ext cx="333371" cy="301993"/>
          </a:xfrm>
          <a:prstGeom prst="downArrow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17444" y="2678924"/>
            <a:ext cx="406396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CO</a:t>
            </a:r>
          </a:p>
        </p:txBody>
      </p:sp>
      <p:sp>
        <p:nvSpPr>
          <p:cNvPr id="27" name="Down Arrow 26"/>
          <p:cNvSpPr/>
          <p:nvPr/>
        </p:nvSpPr>
        <p:spPr bwMode="auto">
          <a:xfrm>
            <a:off x="6447405" y="2324343"/>
            <a:ext cx="333371" cy="1490276"/>
          </a:xfrm>
          <a:prstGeom prst="downArrow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" name="Isosceles Triangle 27"/>
          <p:cNvSpPr/>
          <p:nvPr/>
        </p:nvSpPr>
        <p:spPr bwMode="auto">
          <a:xfrm rot="10800000">
            <a:off x="4701999" y="4478012"/>
            <a:ext cx="2145523" cy="273932"/>
          </a:xfrm>
          <a:prstGeom prst="triangle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040574" y="4250947"/>
            <a:ext cx="1468371" cy="236591"/>
          </a:xfrm>
          <a:prstGeom prst="rect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39942" y="1731465"/>
            <a:ext cx="548297" cy="507831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O/CO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82603" y="2877981"/>
            <a:ext cx="2140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+</a:t>
            </a:r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4822928" y="3512627"/>
            <a:ext cx="333371" cy="301992"/>
          </a:xfrm>
          <a:prstGeom prst="downArrow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92693" y="2887965"/>
            <a:ext cx="2140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+</a:t>
            </a:r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5633018" y="3512627"/>
            <a:ext cx="333371" cy="301992"/>
          </a:xfrm>
          <a:prstGeom prst="downArrow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70211" y="1849114"/>
            <a:ext cx="458986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CO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63138" y="1849114"/>
            <a:ext cx="496327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60121" y="3172550"/>
            <a:ext cx="458986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CO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73229" y="3172550"/>
            <a:ext cx="461326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0184" y="3844445"/>
            <a:ext cx="641860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CO+H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95287" y="3848881"/>
            <a:ext cx="642956" cy="300082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 pitchFamily="34" charset="0"/>
              </a:rPr>
              <a:t>CO+H</a:t>
            </a:r>
            <a:r>
              <a:rPr lang="en-US" sz="135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04341" y="2148895"/>
            <a:ext cx="2026499" cy="20313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</a:rPr>
              <a:t>Solar thermal processes inherently operate at high temperatures and utilize the entire solar spectrum, and as such provide a thermodynamically favorable path to solar fuels production.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62980" y="4560640"/>
            <a:ext cx="2150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Fischer-</a:t>
            </a:r>
            <a:r>
              <a:rPr lang="en-US" sz="1500" dirty="0" err="1" smtClean="0">
                <a:solidFill>
                  <a:srgbClr val="000000"/>
                </a:solidFill>
                <a:latin typeface="Calibri" pitchFamily="34" charset="0"/>
              </a:rPr>
              <a:t>Tropsch</a:t>
            </a:r>
            <a:endParaRPr lang="en-US" sz="1500" dirty="0">
              <a:solidFill>
                <a:srgbClr val="000000"/>
              </a:solidFill>
              <a:latin typeface="Calibri" pitchFamily="34" charset="0"/>
            </a:endParaRPr>
          </a:p>
          <a:p>
            <a:pPr marL="257175" indent="-257175">
              <a:buFont typeface="Arial" pitchFamily="34" charset="0"/>
              <a:buChar char="•"/>
            </a:pPr>
            <a:r>
              <a:rPr lang="en-US" sz="1500" dirty="0" err="1" smtClean="0">
                <a:solidFill>
                  <a:srgbClr val="000000"/>
                </a:solidFill>
                <a:latin typeface="Calibri" pitchFamily="34" charset="0"/>
              </a:rPr>
              <a:t>Methanation</a:t>
            </a:r>
            <a:endParaRPr lang="en-US" sz="15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Thermal Electricity Production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10864" r="7182" b="3087"/>
          <a:stretch/>
        </p:blipFill>
        <p:spPr>
          <a:xfrm>
            <a:off x="4139409" y="1592263"/>
            <a:ext cx="5004591" cy="317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t="-1982" r="7179" b="1"/>
          <a:stretch/>
        </p:blipFill>
        <p:spPr>
          <a:xfrm>
            <a:off x="5559" y="1581150"/>
            <a:ext cx="4133850" cy="3186113"/>
          </a:xfrm>
          <a:prstGeom prst="rect">
            <a:avLst/>
          </a:prstGeom>
        </p:spPr>
      </p:pic>
      <p:sp>
        <p:nvSpPr>
          <p:cNvPr id="6" name="Rectangle 241"/>
          <p:cNvSpPr>
            <a:spLocks noChangeArrowheads="1"/>
          </p:cNvSpPr>
          <p:nvPr/>
        </p:nvSpPr>
        <p:spPr bwMode="auto">
          <a:xfrm>
            <a:off x="78561" y="4872388"/>
            <a:ext cx="2840521" cy="262252"/>
          </a:xfrm>
          <a:prstGeom prst="rect">
            <a:avLst/>
          </a:prstGeom>
          <a:solidFill>
            <a:srgbClr val="BBE0E3">
              <a:lumMod val="90000"/>
            </a:srgbClr>
          </a:solidFill>
          <a:ln>
            <a:noFill/>
          </a:ln>
          <a:extLst/>
        </p:spPr>
        <p:txBody>
          <a:bodyPr wrap="none" lIns="92075" tIns="46038" rIns="92075" bIns="46038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 smtClean="0">
                <a:solidFill>
                  <a:srgbClr val="000000"/>
                </a:solidFill>
                <a:latin typeface="Calibri" pitchFamily="34" charset="0"/>
              </a:rPr>
              <a:t>Images: http</a:t>
            </a:r>
            <a:r>
              <a:rPr lang="en-US" sz="1100" kern="0" dirty="0">
                <a:solidFill>
                  <a:srgbClr val="000000"/>
                </a:solidFill>
                <a:latin typeface="Calibri" pitchFamily="34" charset="0"/>
              </a:rPr>
              <a:t>://</a:t>
            </a:r>
            <a:r>
              <a:rPr lang="en-US" sz="1100" kern="0" dirty="0" smtClean="0">
                <a:solidFill>
                  <a:srgbClr val="000000"/>
                </a:solidFill>
                <a:latin typeface="Calibri" pitchFamily="34" charset="0"/>
              </a:rPr>
              <a:t>www.brightsourceenergy.com/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Thermochemical Fuel Production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4</a:t>
            </a:fld>
            <a:endParaRPr lang="en-US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6" y="1958543"/>
            <a:ext cx="1829587" cy="278241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3811373" y="2481293"/>
            <a:ext cx="1982723" cy="1575792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75000">
                <a:srgbClr val="BBE0E3">
                  <a:shade val="67500"/>
                  <a:satMod val="115000"/>
                </a:srgbClr>
              </a:gs>
              <a:gs pos="100000">
                <a:srgbClr val="BBE0E3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3800882" y="2910237"/>
            <a:ext cx="19914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Chemical Reactor/Receiver</a:t>
            </a:r>
            <a:endParaRPr lang="en-US" sz="2000" b="0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3867298" y="1633054"/>
            <a:ext cx="1226757" cy="40011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O/CO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856729" y="4729723"/>
            <a:ext cx="950026" cy="40011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/CO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4019672" y="4734530"/>
            <a:ext cx="486888" cy="40011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479557" y="2931488"/>
            <a:ext cx="1259024" cy="658716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5400000">
            <a:off x="3994059" y="4215316"/>
            <a:ext cx="553981" cy="443604"/>
          </a:xfrm>
          <a:prstGeom prst="rightArrow">
            <a:avLst/>
          </a:prstGeom>
          <a:solidFill>
            <a:srgbClr val="BBE0E3">
              <a:lumMod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4124447" y="2053630"/>
            <a:ext cx="385885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4914572" y="4210756"/>
            <a:ext cx="553981" cy="443604"/>
          </a:xfrm>
          <a:prstGeom prst="rightArrow">
            <a:avLst/>
          </a:prstGeom>
          <a:solidFill>
            <a:srgbClr val="BBE0E3">
              <a:lumMod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145514" y="2341495"/>
            <a:ext cx="2868612" cy="967646"/>
          </a:xfrm>
          <a:prstGeom prst="round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BBE0E3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647301">
            <a:off x="5385319" y="3833744"/>
            <a:ext cx="1504818" cy="443604"/>
          </a:xfrm>
          <a:prstGeom prst="rightArrow">
            <a:avLst/>
          </a:prstGeom>
          <a:solidFill>
            <a:srgbClr val="BBE0E3">
              <a:lumMod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6780564" y="2341495"/>
            <a:ext cx="15985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FT Reactor</a:t>
            </a:r>
            <a:endParaRPr lang="en-US" sz="2000" b="0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5400000">
            <a:off x="7974138" y="3446792"/>
            <a:ext cx="553981" cy="443604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067809"/>
              </p:ext>
            </p:extLst>
          </p:nvPr>
        </p:nvGraphicFramePr>
        <p:xfrm>
          <a:off x="6145514" y="2698451"/>
          <a:ext cx="28686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Equation" r:id="rId5" imgW="2298600" imgH="330120" progId="Equation.DSMT4">
                  <p:embed/>
                </p:oleObj>
              </mc:Choice>
              <mc:Fallback>
                <p:oleObj name="Equation" r:id="rId5" imgW="229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5514" y="2698451"/>
                        <a:ext cx="2868612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 rot="18644215">
            <a:off x="5757334" y="4096103"/>
            <a:ext cx="112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 smtClean="0">
                <a:solidFill>
                  <a:srgbClr val="000000"/>
                </a:solidFill>
                <a:latin typeface="Calibri" pitchFamily="34" charset="0"/>
              </a:rPr>
              <a:t>Compression</a:t>
            </a:r>
            <a:endParaRPr 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7302" y="3424594"/>
            <a:ext cx="167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 smtClean="0">
                <a:solidFill>
                  <a:srgbClr val="000000"/>
                </a:solidFill>
                <a:latin typeface="Calibri" pitchFamily="34" charset="0"/>
              </a:rPr>
              <a:t>Cracking</a:t>
            </a:r>
            <a:endParaRPr 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Text Box 59"/>
          <p:cNvSpPr txBox="1">
            <a:spLocks noChangeArrowheads="1"/>
          </p:cNvSpPr>
          <p:nvPr/>
        </p:nvSpPr>
        <p:spPr bwMode="auto">
          <a:xfrm>
            <a:off x="6797185" y="3992642"/>
            <a:ext cx="2263655" cy="707886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Liquid Fuels (diesel, kerosene, etc.)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2" name="Text Box 59"/>
          <p:cNvSpPr txBox="1">
            <a:spLocks noChangeArrowheads="1"/>
          </p:cNvSpPr>
          <p:nvPr/>
        </p:nvSpPr>
        <p:spPr bwMode="auto">
          <a:xfrm>
            <a:off x="5926110" y="1479166"/>
            <a:ext cx="2508868" cy="707886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 purification/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CO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sequestration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0800000">
            <a:off x="5240115" y="1611307"/>
            <a:ext cx="553981" cy="443604"/>
          </a:xfrm>
          <a:prstGeom prst="rightArrow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24" name="Text Box 59"/>
          <p:cNvSpPr txBox="1">
            <a:spLocks noChangeArrowheads="1"/>
          </p:cNvSpPr>
          <p:nvPr/>
        </p:nvSpPr>
        <p:spPr bwMode="auto">
          <a:xfrm>
            <a:off x="2595694" y="3008432"/>
            <a:ext cx="764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Q</a:t>
            </a:r>
            <a:r>
              <a:rPr lang="en-US" sz="2000" b="0" i="0" baseline="-25000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solar</a:t>
            </a:r>
            <a:endParaRPr lang="en-US" sz="2000" b="0" baseline="-25000" dirty="0">
              <a:solidFill>
                <a:srgbClr val="000000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71848" y="1867855"/>
            <a:ext cx="2048748" cy="2974141"/>
            <a:chOff x="4096329" y="1608230"/>
            <a:chExt cx="3590019" cy="5174774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7686348" y="1608230"/>
              <a:ext cx="0" cy="5156083"/>
            </a:xfrm>
            <a:prstGeom prst="line">
              <a:avLst/>
            </a:prstGeom>
            <a:solidFill>
              <a:srgbClr val="BBE0E3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4096330" y="1626921"/>
              <a:ext cx="3590018" cy="0"/>
            </a:xfrm>
            <a:prstGeom prst="line">
              <a:avLst/>
            </a:prstGeom>
            <a:solidFill>
              <a:srgbClr val="BBE0E3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4096329" y="1626921"/>
              <a:ext cx="0" cy="5118703"/>
            </a:xfrm>
            <a:prstGeom prst="line">
              <a:avLst/>
            </a:prstGeom>
            <a:solidFill>
              <a:srgbClr val="BBE0E3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4105654" y="6783004"/>
              <a:ext cx="3580694" cy="0"/>
            </a:xfrm>
            <a:prstGeom prst="line">
              <a:avLst/>
            </a:prstGeom>
            <a:solidFill>
              <a:srgbClr val="BBE0E3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 Box 59"/>
          <p:cNvSpPr txBox="1">
            <a:spLocks noChangeArrowheads="1"/>
          </p:cNvSpPr>
          <p:nvPr/>
        </p:nvSpPr>
        <p:spPr bwMode="auto">
          <a:xfrm>
            <a:off x="342795" y="4146161"/>
            <a:ext cx="1980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FFAF00"/>
                </a:solidFill>
                <a:latin typeface="Times" pitchFamily="18" charset="0"/>
                <a:cs typeface="Times" pitchFamily="18" charset="0"/>
              </a:rPr>
              <a:t>Heliostat Array</a:t>
            </a:r>
            <a:endParaRPr lang="en-US" sz="2000" b="0" i="0" baseline="-25000" dirty="0">
              <a:solidFill>
                <a:srgbClr val="FFAF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1" name="Text Box 59"/>
          <p:cNvSpPr txBox="1">
            <a:spLocks noChangeArrowheads="1"/>
          </p:cNvSpPr>
          <p:nvPr/>
        </p:nvSpPr>
        <p:spPr bwMode="auto">
          <a:xfrm>
            <a:off x="1913878" y="4174298"/>
            <a:ext cx="1980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FFAF00"/>
                </a:solidFill>
                <a:latin typeface="Times" pitchFamily="18" charset="0"/>
                <a:cs typeface="Times" pitchFamily="18" charset="0"/>
              </a:rPr>
              <a:t>Absorber</a:t>
            </a:r>
            <a:endParaRPr lang="en-US" sz="2000" b="0" i="0" baseline="-25000" dirty="0">
              <a:solidFill>
                <a:srgbClr val="FFAF00"/>
              </a:solidFill>
              <a:latin typeface="Times" pitchFamily="18" charset="0"/>
              <a:cs typeface="Times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1347487" y="2834376"/>
            <a:ext cx="1416605" cy="1423939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76609" y="1493820"/>
            <a:ext cx="2508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Solar Concentration</a:t>
            </a:r>
            <a:endParaRPr lang="en-US" sz="2000" b="0" i="0" baseline="-25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" name="Rectangle 241"/>
          <p:cNvSpPr>
            <a:spLocks noChangeArrowheads="1"/>
          </p:cNvSpPr>
          <p:nvPr/>
        </p:nvSpPr>
        <p:spPr bwMode="auto">
          <a:xfrm>
            <a:off x="78561" y="4872388"/>
            <a:ext cx="2786019" cy="262252"/>
          </a:xfrm>
          <a:prstGeom prst="rect">
            <a:avLst/>
          </a:prstGeom>
          <a:solidFill>
            <a:srgbClr val="BBE0E3">
              <a:lumMod val="90000"/>
            </a:srgbClr>
          </a:solidFill>
          <a:ln>
            <a:noFill/>
          </a:ln>
          <a:extLst/>
        </p:spPr>
        <p:txBody>
          <a:bodyPr wrap="none" lIns="92075" tIns="46038" rIns="92075" bIns="46038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 smtClean="0">
                <a:solidFill>
                  <a:srgbClr val="000000"/>
                </a:solidFill>
                <a:latin typeface="Calibri" pitchFamily="34" charset="0"/>
              </a:rPr>
              <a:t>Image: http</a:t>
            </a:r>
            <a:r>
              <a:rPr lang="en-US" sz="1100" kern="0" dirty="0">
                <a:solidFill>
                  <a:srgbClr val="000000"/>
                </a:solidFill>
                <a:latin typeface="Calibri" pitchFamily="34" charset="0"/>
              </a:rPr>
              <a:t>://</a:t>
            </a:r>
            <a:r>
              <a:rPr lang="en-US" sz="1100" kern="0" dirty="0" smtClean="0">
                <a:solidFill>
                  <a:srgbClr val="000000"/>
                </a:solidFill>
                <a:latin typeface="Calibri" pitchFamily="34" charset="0"/>
              </a:rPr>
              <a:t>www.brightsourceenergy.com/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82642" y="2721129"/>
            <a:ext cx="167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 smtClean="0">
                <a:solidFill>
                  <a:srgbClr val="000000"/>
                </a:solidFill>
                <a:latin typeface="Calibri" pitchFamily="34" charset="0"/>
              </a:rPr>
              <a:t>High Temperature</a:t>
            </a:r>
            <a:endParaRPr 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3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9956" y="893853"/>
            <a:ext cx="8701644" cy="837009"/>
          </a:xfrm>
        </p:spPr>
        <p:txBody>
          <a:bodyPr/>
          <a:lstStyle/>
          <a:p>
            <a:r>
              <a:rPr lang="en-US" dirty="0"/>
              <a:t>Thermochemical Dissociation of H</a:t>
            </a:r>
            <a:r>
              <a:rPr lang="en-US" baseline="-25000" dirty="0"/>
              <a:t>2</a:t>
            </a:r>
            <a:r>
              <a:rPr lang="en-US" dirty="0"/>
              <a:t>O/CO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2571214" y="1730861"/>
            <a:ext cx="4214299" cy="176476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75000">
                <a:srgbClr val="BBE0E3">
                  <a:shade val="67500"/>
                  <a:satMod val="115000"/>
                </a:srgbClr>
              </a:gs>
              <a:gs pos="100000">
                <a:srgbClr val="BBE0E3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669628" y="2035380"/>
            <a:ext cx="802841" cy="40011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solar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3078434" y="2472704"/>
            <a:ext cx="31998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Chemical Reactor</a:t>
            </a:r>
            <a:endParaRPr lang="en-US" sz="2000" b="0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46092" y="2812846"/>
            <a:ext cx="1226757" cy="40011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O/CO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4203348" y="4331147"/>
            <a:ext cx="950026" cy="40011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/CO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Text Box 59"/>
          <p:cNvSpPr txBox="1">
            <a:spLocks noChangeArrowheads="1"/>
          </p:cNvSpPr>
          <p:nvPr/>
        </p:nvSpPr>
        <p:spPr bwMode="auto">
          <a:xfrm>
            <a:off x="7810356" y="2435205"/>
            <a:ext cx="486888" cy="40011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1728365" y="1991886"/>
            <a:ext cx="553981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7054500" y="2413458"/>
            <a:ext cx="553981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1728365" y="2791201"/>
            <a:ext cx="553980" cy="443604"/>
          </a:xfrm>
          <a:prstGeom prst="rightArrow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4" name="Text Box 59"/>
          <p:cNvSpPr txBox="1">
            <a:spLocks noChangeArrowheads="1"/>
          </p:cNvSpPr>
          <p:nvPr/>
        </p:nvSpPr>
        <p:spPr bwMode="auto">
          <a:xfrm>
            <a:off x="3523900" y="1805855"/>
            <a:ext cx="2308925" cy="173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u="sng" dirty="0" smtClean="0">
                <a:solidFill>
                  <a:srgbClr val="000000"/>
                </a:solidFill>
                <a:latin typeface="Calibri" pitchFamily="34" charset="0"/>
              </a:rPr>
              <a:t>Direct Dissociation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H</a:t>
            </a:r>
            <a:r>
              <a:rPr lang="en-US" sz="2000" b="0" i="0" baseline="-25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 → H</a:t>
            </a:r>
            <a:r>
              <a:rPr lang="en-US" sz="2000" b="0" i="0" baseline="-25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+ 0.5O</a:t>
            </a:r>
            <a:r>
              <a:rPr lang="en-US" sz="2000" b="0" i="0" baseline="-25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baseline="-25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</a:t>
            </a:r>
            <a:r>
              <a:rPr lang="en-US" sz="2000" b="0" i="0" baseline="-25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→ 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 </a:t>
            </a:r>
            <a:r>
              <a:rPr lang="en-US" sz="2000" b="0" i="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+ 0.5O</a:t>
            </a:r>
            <a:r>
              <a:rPr lang="en-US" sz="2000" b="0" i="0" baseline="-25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baseline="-25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712170"/>
              </p:ext>
            </p:extLst>
          </p:nvPr>
        </p:nvGraphicFramePr>
        <p:xfrm>
          <a:off x="4235450" y="1901050"/>
          <a:ext cx="914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Equation" r:id="rId3" imgW="914400" imgH="203040" progId="Equation.DSMT4">
                  <p:embed/>
                </p:oleObj>
              </mc:Choice>
              <mc:Fallback>
                <p:oleObj name="Equation" r:id="rId3" imgW="914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5450" y="1901050"/>
                        <a:ext cx="9144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043301" y="1754559"/>
            <a:ext cx="3270124" cy="1836400"/>
            <a:chOff x="6752036" y="4879952"/>
            <a:chExt cx="3270124" cy="1836400"/>
          </a:xfrm>
        </p:grpSpPr>
        <p:sp>
          <p:nvSpPr>
            <p:cNvPr id="17" name="Text Box 59"/>
            <p:cNvSpPr txBox="1">
              <a:spLocks noChangeArrowheads="1"/>
            </p:cNvSpPr>
            <p:nvPr/>
          </p:nvSpPr>
          <p:spPr bwMode="auto">
            <a:xfrm>
              <a:off x="6752036" y="4879952"/>
              <a:ext cx="3270124" cy="183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u="sng" dirty="0" smtClean="0">
                  <a:solidFill>
                    <a:srgbClr val="000000"/>
                  </a:solidFill>
                  <a:latin typeface="Calibri" pitchFamily="34" charset="0"/>
                </a:rPr>
                <a:t>Two-Step Redox Cycle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000" b="0" i="0" dirty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1) MO → MO</a:t>
              </a:r>
              <a:r>
                <a:rPr lang="en-US" sz="2000" b="0" i="0" baseline="-2500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1-</a:t>
              </a:r>
              <a:r>
                <a:rPr lang="el-GR" sz="2000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 + </a:t>
              </a:r>
              <a:r>
                <a:rPr lang="el-GR" sz="2000" b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δ</a:t>
              </a: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/2O</a:t>
              </a:r>
              <a:r>
                <a:rPr lang="en-US" sz="2000" b="0" i="0" baseline="-2500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2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2) MO</a:t>
              </a:r>
              <a:r>
                <a:rPr lang="en-US" sz="2000" b="0" i="0" baseline="-2500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1-</a:t>
              </a:r>
              <a:r>
                <a:rPr lang="el-GR" sz="2000" b="0" i="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 + </a:t>
              </a:r>
              <a:r>
                <a:rPr lang="el-GR" sz="2000" b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δ</a:t>
              </a: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H</a:t>
              </a:r>
              <a:r>
                <a:rPr lang="en-US" sz="2000" b="0" i="0" baseline="-2500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2</a:t>
              </a: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O </a:t>
              </a:r>
              <a:r>
                <a:rPr lang="en-US" sz="2000" b="0" i="0" dirty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→ </a:t>
              </a: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MO + </a:t>
              </a:r>
              <a:r>
                <a:rPr lang="el-GR" sz="2000" b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δ</a:t>
              </a:r>
              <a:r>
                <a:rPr lang="en-US" sz="2000" b="0" i="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H</a:t>
              </a:r>
              <a:r>
                <a:rPr lang="en-US" sz="2000" b="0" i="0" baseline="-2500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2</a:t>
              </a:r>
              <a:endParaRPr lang="en-US" sz="2000" b="0" i="0" baseline="-25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000" b="0" i="0" baseline="-25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48769" y="5366346"/>
              <a:ext cx="530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l-GR" sz="1400" dirty="0" smtClean="0">
                  <a:solidFill>
                    <a:srgbClr val="000000"/>
                  </a:solidFill>
                  <a:latin typeface="Calibri" pitchFamily="34" charset="0"/>
                </a:rPr>
                <a:t>Δ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94284" y="5979901"/>
              <a:ext cx="530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l-GR" sz="1400" dirty="0" smtClean="0">
                  <a:solidFill>
                    <a:srgbClr val="000000"/>
                  </a:solidFill>
                  <a:latin typeface="Calibri" pitchFamily="34" charset="0"/>
                </a:rPr>
                <a:t>Δ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0" name="Right Arrow 19"/>
          <p:cNvSpPr/>
          <p:nvPr/>
        </p:nvSpPr>
        <p:spPr bwMode="auto">
          <a:xfrm rot="5400000">
            <a:off x="4444041" y="3803142"/>
            <a:ext cx="497218" cy="443604"/>
          </a:xfrm>
          <a:prstGeom prst="rightArrow">
            <a:avLst/>
          </a:prstGeom>
          <a:solidFill>
            <a:srgbClr val="BBE0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1" name="Text Box 59"/>
          <p:cNvSpPr txBox="1">
            <a:spLocks noChangeArrowheads="1"/>
          </p:cNvSpPr>
          <p:nvPr/>
        </p:nvSpPr>
        <p:spPr bwMode="auto">
          <a:xfrm>
            <a:off x="5403273" y="3551787"/>
            <a:ext cx="3740727" cy="2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u="sng" dirty="0" smtClean="0">
                <a:solidFill>
                  <a:srgbClr val="000000"/>
                </a:solidFill>
                <a:latin typeface="Calibri" pitchFamily="34" charset="0"/>
              </a:rPr>
              <a:t>Two-Step Redox Cycle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u="sng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Lower temperatures (&gt;1673 K)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Inherent separation of product gases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baseline="-25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baseline="-25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" name="Text Box 59"/>
          <p:cNvSpPr txBox="1">
            <a:spLocks noChangeArrowheads="1"/>
          </p:cNvSpPr>
          <p:nvPr/>
        </p:nvSpPr>
        <p:spPr bwMode="auto">
          <a:xfrm>
            <a:off x="230558" y="3551787"/>
            <a:ext cx="3852139" cy="204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u="sng" dirty="0" smtClean="0">
                <a:solidFill>
                  <a:srgbClr val="000000"/>
                </a:solidFill>
                <a:latin typeface="Calibri" pitchFamily="34" charset="0"/>
              </a:rPr>
              <a:t>Direct Dissociation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High temperatures (&gt; 2500 K)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Rapid quenching or separation of products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baseline="-25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0" i="0" baseline="-25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956" y="1722826"/>
            <a:ext cx="4504466" cy="3108722"/>
          </a:xfrm>
        </p:spPr>
        <p:txBody>
          <a:bodyPr/>
          <a:lstStyle/>
          <a:p>
            <a:r>
              <a:rPr lang="en-US" sz="1800" kern="0" dirty="0">
                <a:latin typeface="Calibri" pitchFamily="34" charset="0"/>
              </a:rPr>
              <a:t>2010 – First operable and </a:t>
            </a:r>
            <a:r>
              <a:rPr lang="en-US" sz="1800" kern="0" dirty="0" err="1">
                <a:latin typeface="Calibri" pitchFamily="34" charset="0"/>
              </a:rPr>
              <a:t>cyclable</a:t>
            </a:r>
            <a:r>
              <a:rPr lang="en-US" sz="1800" kern="0" dirty="0">
                <a:latin typeface="Calibri" pitchFamily="34" charset="0"/>
              </a:rPr>
              <a:t> solar reactor demonstrating complete redox cycle</a:t>
            </a:r>
          </a:p>
          <a:p>
            <a:r>
              <a:rPr lang="en-US" sz="1800" kern="0" dirty="0">
                <a:latin typeface="Calibri" pitchFamily="34" charset="0"/>
              </a:rPr>
              <a:t>Average efficiencies reported ~ 0.6</a:t>
            </a:r>
            <a:r>
              <a:rPr lang="en-US" sz="1800" kern="0" dirty="0" smtClean="0">
                <a:latin typeface="Calibri" pitchFamily="34" charset="0"/>
              </a:rPr>
              <a:t>%</a:t>
            </a:r>
          </a:p>
          <a:p>
            <a:r>
              <a:rPr lang="en-US" sz="1800" kern="0" dirty="0">
                <a:latin typeface="Calibri" pitchFamily="34" charset="0"/>
              </a:rPr>
              <a:t>Room for optimization in several areas</a:t>
            </a:r>
          </a:p>
          <a:p>
            <a:pPr lvl="1"/>
            <a:r>
              <a:rPr lang="en-US" kern="0" dirty="0">
                <a:latin typeface="Calibri" pitchFamily="34" charset="0"/>
              </a:rPr>
              <a:t>Structural optimization</a:t>
            </a:r>
          </a:p>
          <a:p>
            <a:pPr lvl="1"/>
            <a:r>
              <a:rPr lang="en-US" kern="0" dirty="0">
                <a:latin typeface="Calibri" pitchFamily="34" charset="0"/>
              </a:rPr>
              <a:t>Reactor optimization</a:t>
            </a:r>
          </a:p>
          <a:p>
            <a:pPr lvl="1"/>
            <a:r>
              <a:rPr lang="en-US" kern="0" dirty="0">
                <a:latin typeface="Calibri" pitchFamily="34" charset="0"/>
              </a:rPr>
              <a:t>Material optimization</a:t>
            </a:r>
          </a:p>
          <a:p>
            <a:pPr lvl="1"/>
            <a:r>
              <a:rPr lang="en-US" kern="0" dirty="0">
                <a:latin typeface="Calibri" pitchFamily="34" charset="0"/>
              </a:rPr>
              <a:t>Heat recuperation</a:t>
            </a:r>
          </a:p>
          <a:p>
            <a:endParaRPr lang="en-US" kern="0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29" y="527253"/>
            <a:ext cx="4234348" cy="367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1923" y="4067689"/>
            <a:ext cx="186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orous ceria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Solar Reactor Technology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09319" y="4898354"/>
            <a:ext cx="4572000" cy="215444"/>
          </a:xfrm>
          <a:prstGeom prst="rect">
            <a:avLst/>
          </a:prstGeom>
          <a:solidFill>
            <a:srgbClr val="BBE0E3">
              <a:lumMod val="90000"/>
            </a:srgbClr>
          </a:solidFill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Chueh, W. C, Steinfeld, A. </a:t>
            </a: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et al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., </a:t>
            </a: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Science </a:t>
            </a: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2010,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330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(6012), 1797-1801.</a:t>
            </a:r>
          </a:p>
        </p:txBody>
      </p:sp>
    </p:spTree>
    <p:extLst>
      <p:ext uri="{BB962C8B-B14F-4D97-AF65-F5344CB8AC3E}">
        <p14:creationId xmlns:p14="http://schemas.microsoft.com/office/powerpoint/2010/main" val="28728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</a:t>
            </a:r>
            <a:r>
              <a:rPr lang="en-US" dirty="0" smtClean="0"/>
              <a:t>Reactor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476484" y="4767263"/>
            <a:ext cx="2057400" cy="274637"/>
          </a:xfrm>
        </p:spPr>
        <p:txBody>
          <a:bodyPr/>
          <a:lstStyle/>
          <a:p>
            <a:fld id="{E42976C4-5CA3-4674-AF1C-DFEDF4379DAF}" type="slidenum">
              <a:rPr lang="en-US" smtClean="0"/>
              <a:t>7</a:t>
            </a:fld>
            <a:endParaRPr lang="en-US"/>
          </a:p>
        </p:txBody>
      </p:sp>
      <p:pic>
        <p:nvPicPr>
          <p:cNvPr id="61" name="Grafik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t="24004" r="29964" b="16542"/>
          <a:stretch>
            <a:fillRect/>
          </a:stretch>
        </p:blipFill>
        <p:spPr bwMode="auto">
          <a:xfrm>
            <a:off x="2873938" y="1312267"/>
            <a:ext cx="398145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uppieren 32"/>
          <p:cNvGrpSpPr>
            <a:grpSpLocks/>
          </p:cNvGrpSpPr>
          <p:nvPr/>
        </p:nvGrpSpPr>
        <p:grpSpPr bwMode="auto">
          <a:xfrm>
            <a:off x="5066275" y="786805"/>
            <a:ext cx="2438400" cy="588962"/>
            <a:chOff x="4343400" y="1848703"/>
            <a:chExt cx="2438400" cy="589697"/>
          </a:xfrm>
        </p:grpSpPr>
        <p:sp>
          <p:nvSpPr>
            <p:cNvPr id="63" name="Geschweifte Klammer links 2"/>
            <p:cNvSpPr/>
            <p:nvPr/>
          </p:nvSpPr>
          <p:spPr>
            <a:xfrm rot="5400000">
              <a:off x="5333857" y="1447657"/>
              <a:ext cx="228885" cy="1752600"/>
            </a:xfrm>
            <a:prstGeom prst="leftBrac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4" name="Textfeld 3"/>
            <p:cNvSpPr txBox="1">
              <a:spLocks noChangeArrowheads="1"/>
            </p:cNvSpPr>
            <p:nvPr/>
          </p:nvSpPr>
          <p:spPr bwMode="auto">
            <a:xfrm>
              <a:off x="4343400" y="1848703"/>
              <a:ext cx="2438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Reactor Front (water-cooled)</a:t>
              </a:r>
            </a:p>
          </p:txBody>
        </p:sp>
      </p:grpSp>
      <p:grpSp>
        <p:nvGrpSpPr>
          <p:cNvPr id="65" name="Gruppieren 44"/>
          <p:cNvGrpSpPr>
            <a:grpSpLocks/>
          </p:cNvGrpSpPr>
          <p:nvPr/>
        </p:nvGrpSpPr>
        <p:grpSpPr bwMode="auto">
          <a:xfrm>
            <a:off x="3218425" y="1382117"/>
            <a:ext cx="1752600" cy="574675"/>
            <a:chOff x="2495265" y="2444086"/>
            <a:chExt cx="1752600" cy="574912"/>
          </a:xfrm>
        </p:grpSpPr>
        <p:sp>
          <p:nvSpPr>
            <p:cNvPr id="66" name="Geschweifte Klammer links 6"/>
            <p:cNvSpPr/>
            <p:nvPr/>
          </p:nvSpPr>
          <p:spPr>
            <a:xfrm rot="5400000">
              <a:off x="3257218" y="2028351"/>
              <a:ext cx="228694" cy="1752600"/>
            </a:xfrm>
            <a:prstGeom prst="leftBrac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7" name="Textfeld 8"/>
            <p:cNvSpPr txBox="1">
              <a:spLocks noChangeArrowheads="1"/>
            </p:cNvSpPr>
            <p:nvPr/>
          </p:nvSpPr>
          <p:spPr bwMode="auto">
            <a:xfrm>
              <a:off x="3004212" y="2444086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Reactor</a:t>
              </a:r>
            </a:p>
          </p:txBody>
        </p:sp>
      </p:grpSp>
      <p:grpSp>
        <p:nvGrpSpPr>
          <p:cNvPr id="68" name="Gruppieren 41"/>
          <p:cNvGrpSpPr>
            <a:grpSpLocks/>
          </p:cNvGrpSpPr>
          <p:nvPr/>
        </p:nvGrpSpPr>
        <p:grpSpPr bwMode="auto">
          <a:xfrm>
            <a:off x="2077013" y="2166342"/>
            <a:ext cx="900112" cy="1600200"/>
            <a:chOff x="1353399" y="3228833"/>
            <a:chExt cx="900753" cy="1600200"/>
          </a:xfrm>
        </p:grpSpPr>
        <p:cxnSp>
          <p:nvCxnSpPr>
            <p:cNvPr id="69" name="Gerade Verbindung 7"/>
            <p:cNvCxnSpPr/>
            <p:nvPr/>
          </p:nvCxnSpPr>
          <p:spPr>
            <a:xfrm flipH="1">
              <a:off x="2017447" y="3228833"/>
              <a:ext cx="236705" cy="1600200"/>
            </a:xfrm>
            <a:prstGeom prst="lin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0" name="Textfeld 15"/>
            <p:cNvSpPr txBox="1">
              <a:spLocks noChangeArrowheads="1"/>
            </p:cNvSpPr>
            <p:nvPr/>
          </p:nvSpPr>
          <p:spPr bwMode="auto">
            <a:xfrm>
              <a:off x="1353399" y="3733800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D≈20cm</a:t>
              </a:r>
            </a:p>
          </p:txBody>
        </p:sp>
      </p:grpSp>
      <p:grpSp>
        <p:nvGrpSpPr>
          <p:cNvPr id="71" name="Gruppieren 39"/>
          <p:cNvGrpSpPr>
            <a:grpSpLocks/>
          </p:cNvGrpSpPr>
          <p:nvPr/>
        </p:nvGrpSpPr>
        <p:grpSpPr bwMode="auto">
          <a:xfrm>
            <a:off x="2740588" y="4271367"/>
            <a:ext cx="1911350" cy="395288"/>
            <a:chOff x="2017591" y="5334000"/>
            <a:chExt cx="1911820" cy="394649"/>
          </a:xfrm>
        </p:grpSpPr>
        <p:cxnSp>
          <p:nvCxnSpPr>
            <p:cNvPr id="72" name="Gerade Verbindung 11"/>
            <p:cNvCxnSpPr/>
            <p:nvPr/>
          </p:nvCxnSpPr>
          <p:spPr>
            <a:xfrm flipH="1" flipV="1">
              <a:off x="2017591" y="5334000"/>
              <a:ext cx="1911820" cy="141060"/>
            </a:xfrm>
            <a:prstGeom prst="lin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3" name="Textfeld 16"/>
            <p:cNvSpPr txBox="1">
              <a:spLocks noChangeArrowheads="1"/>
            </p:cNvSpPr>
            <p:nvPr/>
          </p:nvSpPr>
          <p:spPr bwMode="auto">
            <a:xfrm>
              <a:off x="2477312" y="5347649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H≈20cm</a:t>
              </a:r>
            </a:p>
          </p:txBody>
        </p:sp>
      </p:grpSp>
      <p:grpSp>
        <p:nvGrpSpPr>
          <p:cNvPr id="74" name="Gruppieren 43"/>
          <p:cNvGrpSpPr>
            <a:grpSpLocks/>
          </p:cNvGrpSpPr>
          <p:nvPr/>
        </p:nvGrpSpPr>
        <p:grpSpPr bwMode="auto">
          <a:xfrm>
            <a:off x="3293038" y="1312267"/>
            <a:ext cx="949325" cy="1506538"/>
            <a:chOff x="2570328" y="2375279"/>
            <a:chExt cx="949517" cy="1506158"/>
          </a:xfrm>
        </p:grpSpPr>
        <p:cxnSp>
          <p:nvCxnSpPr>
            <p:cNvPr id="75" name="Gerade Verbindung 23"/>
            <p:cNvCxnSpPr/>
            <p:nvPr/>
          </p:nvCxnSpPr>
          <p:spPr>
            <a:xfrm flipH="1" flipV="1">
              <a:off x="2989513" y="2824429"/>
              <a:ext cx="530332" cy="1057008"/>
            </a:xfrm>
            <a:prstGeom prst="lin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76" name="Textfeld 29"/>
            <p:cNvSpPr txBox="1">
              <a:spLocks noChangeArrowheads="1"/>
            </p:cNvSpPr>
            <p:nvPr/>
          </p:nvSpPr>
          <p:spPr bwMode="auto">
            <a:xfrm>
              <a:off x="2570328" y="2375279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CeO</a:t>
              </a:r>
              <a:r>
                <a: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structure</a:t>
              </a:r>
            </a:p>
          </p:txBody>
        </p:sp>
      </p:grpSp>
      <p:grpSp>
        <p:nvGrpSpPr>
          <p:cNvPr id="77" name="Gruppieren 42"/>
          <p:cNvGrpSpPr>
            <a:grpSpLocks/>
          </p:cNvGrpSpPr>
          <p:nvPr/>
        </p:nvGrpSpPr>
        <p:grpSpPr bwMode="auto">
          <a:xfrm>
            <a:off x="1831745" y="1817551"/>
            <a:ext cx="1416934" cy="758366"/>
            <a:chOff x="1744635" y="2324100"/>
            <a:chExt cx="1417241" cy="758367"/>
          </a:xfrm>
        </p:grpSpPr>
        <p:cxnSp>
          <p:nvCxnSpPr>
            <p:cNvPr id="78" name="Gerade Verbindung 30"/>
            <p:cNvCxnSpPr/>
            <p:nvPr/>
          </p:nvCxnSpPr>
          <p:spPr>
            <a:xfrm flipH="1" flipV="1">
              <a:off x="2254333" y="2755901"/>
              <a:ext cx="907543" cy="326566"/>
            </a:xfrm>
            <a:prstGeom prst="lin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79" name="Textfeld 33"/>
            <p:cNvSpPr txBox="1">
              <a:spLocks noChangeArrowheads="1"/>
            </p:cNvSpPr>
            <p:nvPr/>
          </p:nvSpPr>
          <p:spPr bwMode="auto">
            <a:xfrm>
              <a:off x="1744635" y="2324100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Al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O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3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245590"/>
                </a:solidFill>
                <a:effectLst/>
                <a:uLnTx/>
                <a:uFillTx/>
                <a:latin typeface="Calibri" pitchFamily="34" charset="0"/>
                <a:cs typeface="Arial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insulation</a:t>
              </a:r>
            </a:p>
          </p:txBody>
        </p:sp>
      </p:grpSp>
      <p:grpSp>
        <p:nvGrpSpPr>
          <p:cNvPr id="80" name="Gruppieren 40"/>
          <p:cNvGrpSpPr>
            <a:grpSpLocks/>
          </p:cNvGrpSpPr>
          <p:nvPr/>
        </p:nvGrpSpPr>
        <p:grpSpPr bwMode="auto">
          <a:xfrm>
            <a:off x="4145823" y="3888781"/>
            <a:ext cx="802231" cy="1021845"/>
            <a:chOff x="2599895" y="4794915"/>
            <a:chExt cx="801969" cy="1020711"/>
          </a:xfrm>
        </p:grpSpPr>
        <p:cxnSp>
          <p:nvCxnSpPr>
            <p:cNvPr id="81" name="Gerade Verbindung 34"/>
            <p:cNvCxnSpPr/>
            <p:nvPr/>
          </p:nvCxnSpPr>
          <p:spPr>
            <a:xfrm flipH="1" flipV="1">
              <a:off x="2599895" y="4794915"/>
              <a:ext cx="252035" cy="695380"/>
            </a:xfrm>
            <a:prstGeom prst="lin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82" name="Textfeld 36"/>
            <p:cNvSpPr txBox="1">
              <a:spLocks noChangeArrowheads="1"/>
            </p:cNvSpPr>
            <p:nvPr/>
          </p:nvSpPr>
          <p:spPr bwMode="auto">
            <a:xfrm>
              <a:off x="2619392" y="5434626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Inconel Shell</a:t>
              </a:r>
            </a:p>
          </p:txBody>
        </p:sp>
      </p:grpSp>
      <p:grpSp>
        <p:nvGrpSpPr>
          <p:cNvPr id="83" name="Gruppieren 35"/>
          <p:cNvGrpSpPr>
            <a:grpSpLocks/>
          </p:cNvGrpSpPr>
          <p:nvPr/>
        </p:nvGrpSpPr>
        <p:grpSpPr bwMode="auto">
          <a:xfrm>
            <a:off x="6331513" y="1956792"/>
            <a:ext cx="1277937" cy="904875"/>
            <a:chOff x="5609231" y="3018998"/>
            <a:chExt cx="1277770" cy="905302"/>
          </a:xfrm>
        </p:grpSpPr>
        <p:cxnSp>
          <p:nvCxnSpPr>
            <p:cNvPr id="84" name="Gerade Verbindung 22"/>
            <p:cNvCxnSpPr/>
            <p:nvPr/>
          </p:nvCxnSpPr>
          <p:spPr>
            <a:xfrm flipH="1">
              <a:off x="5609231" y="3352530"/>
              <a:ext cx="792058" cy="571770"/>
            </a:xfrm>
            <a:prstGeom prst="line">
              <a:avLst/>
            </a:prstGeom>
            <a:noFill/>
            <a:ln w="9525" cap="flat" cmpd="sng" algn="ctr">
              <a:solidFill>
                <a:srgbClr val="245590"/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85" name="Textfeld 24"/>
            <p:cNvSpPr txBox="1">
              <a:spLocks noChangeArrowheads="1"/>
            </p:cNvSpPr>
            <p:nvPr/>
          </p:nvSpPr>
          <p:spPr bwMode="auto">
            <a:xfrm>
              <a:off x="6104529" y="3018998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Quartz Window</a:t>
              </a:r>
            </a:p>
          </p:txBody>
        </p:sp>
      </p:grpSp>
      <p:grpSp>
        <p:nvGrpSpPr>
          <p:cNvPr id="86" name="Gruppieren 48"/>
          <p:cNvGrpSpPr/>
          <p:nvPr/>
        </p:nvGrpSpPr>
        <p:grpSpPr>
          <a:xfrm rot="17417326">
            <a:off x="3228931" y="3832363"/>
            <a:ext cx="733001" cy="409433"/>
            <a:chOff x="6886999" y="4419600"/>
            <a:chExt cx="733001" cy="409433"/>
          </a:xfrm>
          <a:noFill/>
        </p:grpSpPr>
        <p:sp>
          <p:nvSpPr>
            <p:cNvPr id="87" name="Pfeil nach rechts 45"/>
            <p:cNvSpPr/>
            <p:nvPr/>
          </p:nvSpPr>
          <p:spPr>
            <a:xfrm>
              <a:off x="6887001" y="4419600"/>
              <a:ext cx="732999" cy="409433"/>
            </a:xfrm>
            <a:prstGeom prst="rightArrow">
              <a:avLst/>
            </a:prstGeom>
            <a:solidFill>
              <a:srgbClr val="FFFFFF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8" name="Textfeld 46"/>
            <p:cNvSpPr txBox="1"/>
            <p:nvPr/>
          </p:nvSpPr>
          <p:spPr bwMode="auto">
            <a:xfrm>
              <a:off x="6886999" y="4466230"/>
              <a:ext cx="676040" cy="3286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</a:rPr>
                <a:t>Inlet</a:t>
              </a:r>
            </a:p>
          </p:txBody>
        </p:sp>
      </p:grpSp>
      <p:sp>
        <p:nvSpPr>
          <p:cNvPr id="89" name="Textfeld 49"/>
          <p:cNvSpPr txBox="1">
            <a:spLocks noChangeArrowheads="1"/>
          </p:cNvSpPr>
          <p:nvPr/>
        </p:nvSpPr>
        <p:spPr bwMode="auto">
          <a:xfrm>
            <a:off x="2875525" y="4457105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Purge Gas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)</a:t>
            </a:r>
          </a:p>
        </p:txBody>
      </p:sp>
      <p:grpSp>
        <p:nvGrpSpPr>
          <p:cNvPr id="90" name="Gruppieren 52"/>
          <p:cNvGrpSpPr/>
          <p:nvPr/>
        </p:nvGrpSpPr>
        <p:grpSpPr>
          <a:xfrm rot="5000071">
            <a:off x="3457520" y="1846044"/>
            <a:ext cx="733001" cy="409433"/>
            <a:chOff x="6886999" y="4419600"/>
            <a:chExt cx="733001" cy="409433"/>
          </a:xfrm>
          <a:noFill/>
        </p:grpSpPr>
        <p:sp>
          <p:nvSpPr>
            <p:cNvPr id="91" name="Pfeil nach rechts 53"/>
            <p:cNvSpPr/>
            <p:nvPr/>
          </p:nvSpPr>
          <p:spPr>
            <a:xfrm>
              <a:off x="6887001" y="4419600"/>
              <a:ext cx="732999" cy="409433"/>
            </a:xfrm>
            <a:prstGeom prst="rightArrow">
              <a:avLst/>
            </a:prstGeom>
            <a:solidFill>
              <a:srgbClr val="FFFFFF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92" name="Textfeld 54"/>
            <p:cNvSpPr txBox="1"/>
            <p:nvPr/>
          </p:nvSpPr>
          <p:spPr bwMode="auto">
            <a:xfrm>
              <a:off x="6886999" y="4466230"/>
              <a:ext cx="676040" cy="3286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</a:rPr>
                <a:t>Inlet</a:t>
              </a:r>
            </a:p>
          </p:txBody>
        </p:sp>
      </p:grpSp>
      <p:grpSp>
        <p:nvGrpSpPr>
          <p:cNvPr id="93" name="Gruppieren 55"/>
          <p:cNvGrpSpPr/>
          <p:nvPr/>
        </p:nvGrpSpPr>
        <p:grpSpPr>
          <a:xfrm rot="11277684">
            <a:off x="2432120" y="2782879"/>
            <a:ext cx="733001" cy="409433"/>
            <a:chOff x="6886999" y="4419600"/>
            <a:chExt cx="733001" cy="409433"/>
          </a:xfrm>
          <a:noFill/>
        </p:grpSpPr>
        <p:sp>
          <p:nvSpPr>
            <p:cNvPr id="94" name="Pfeil nach rechts 56"/>
            <p:cNvSpPr/>
            <p:nvPr/>
          </p:nvSpPr>
          <p:spPr>
            <a:xfrm>
              <a:off x="6887001" y="4419600"/>
              <a:ext cx="732999" cy="409433"/>
            </a:xfrm>
            <a:prstGeom prst="rightArrow">
              <a:avLst/>
            </a:prstGeom>
            <a:solidFill>
              <a:srgbClr val="FFFFFF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95" name="Textfeld 57"/>
            <p:cNvSpPr txBox="1"/>
            <p:nvPr/>
          </p:nvSpPr>
          <p:spPr bwMode="auto">
            <a:xfrm rot="10750432">
              <a:off x="6886999" y="4466231"/>
              <a:ext cx="676040" cy="3286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45590"/>
                  </a:solidFill>
                  <a:effectLst/>
                  <a:uLnTx/>
                  <a:uFillTx/>
                  <a:latin typeface="Calibri" pitchFamily="34" charset="0"/>
                </a:rPr>
                <a:t>Outlet</a:t>
              </a:r>
            </a:p>
          </p:txBody>
        </p:sp>
      </p:grpSp>
      <p:cxnSp>
        <p:nvCxnSpPr>
          <p:cNvPr id="96" name="Gerade Verbindung 59"/>
          <p:cNvCxnSpPr/>
          <p:nvPr/>
        </p:nvCxnSpPr>
        <p:spPr>
          <a:xfrm flipH="1" flipV="1">
            <a:off x="5142475" y="2966442"/>
            <a:ext cx="2819400" cy="765175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97" name="Gerade Verbindung 63"/>
          <p:cNvCxnSpPr/>
          <p:nvPr/>
        </p:nvCxnSpPr>
        <p:spPr>
          <a:xfrm flipH="1">
            <a:off x="3789925" y="2966442"/>
            <a:ext cx="1352550" cy="314325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98" name="Gerade Verbindung 65"/>
          <p:cNvCxnSpPr/>
          <p:nvPr/>
        </p:nvCxnSpPr>
        <p:spPr>
          <a:xfrm flipH="1">
            <a:off x="5066275" y="2518767"/>
            <a:ext cx="2819400" cy="830263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9" name="Gerade Verbindung 68"/>
          <p:cNvCxnSpPr/>
          <p:nvPr/>
        </p:nvCxnSpPr>
        <p:spPr>
          <a:xfrm flipH="1" flipV="1">
            <a:off x="3712138" y="2893417"/>
            <a:ext cx="1382712" cy="457200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100" name="Gerade Verbindung 73"/>
          <p:cNvCxnSpPr/>
          <p:nvPr/>
        </p:nvCxnSpPr>
        <p:spPr>
          <a:xfrm flipH="1" flipV="1">
            <a:off x="3685150" y="3083917"/>
            <a:ext cx="4200525" cy="82550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01" name="Gerade Verbindung 78"/>
          <p:cNvCxnSpPr/>
          <p:nvPr/>
        </p:nvCxnSpPr>
        <p:spPr>
          <a:xfrm flipH="1">
            <a:off x="3685150" y="2893417"/>
            <a:ext cx="433388" cy="190500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102" name="Textfeld 11279"/>
          <p:cNvSpPr txBox="1">
            <a:spLocks noChangeArrowheads="1"/>
          </p:cNvSpPr>
          <p:nvPr/>
        </p:nvSpPr>
        <p:spPr bwMode="auto">
          <a:xfrm>
            <a:off x="7885675" y="2626717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559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Concentrated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559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Solar Radiation</a:t>
            </a:r>
          </a:p>
        </p:txBody>
      </p:sp>
      <p:sp>
        <p:nvSpPr>
          <p:cNvPr id="103" name="Textfeld 11280"/>
          <p:cNvSpPr txBox="1">
            <a:spLocks noChangeArrowheads="1"/>
          </p:cNvSpPr>
          <p:nvPr/>
        </p:nvSpPr>
        <p:spPr bwMode="auto">
          <a:xfrm>
            <a:off x="3721663" y="2995017"/>
            <a:ext cx="725487" cy="1905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1500 ° C</a:t>
            </a:r>
          </a:p>
        </p:txBody>
      </p:sp>
      <p:sp>
        <p:nvSpPr>
          <p:cNvPr id="104" name="Textfeld 11281"/>
          <p:cNvSpPr txBox="1">
            <a:spLocks noChangeArrowheads="1"/>
          </p:cNvSpPr>
          <p:nvPr/>
        </p:nvSpPr>
        <p:spPr bwMode="auto">
          <a:xfrm>
            <a:off x="3535925" y="2561630"/>
            <a:ext cx="381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O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05" name="Textfeld 87"/>
          <p:cNvSpPr txBox="1">
            <a:spLocks noChangeArrowheads="1"/>
          </p:cNvSpPr>
          <p:nvPr/>
        </p:nvSpPr>
        <p:spPr bwMode="auto">
          <a:xfrm>
            <a:off x="4016938" y="3149005"/>
            <a:ext cx="381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O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06" name="Textfeld 88"/>
          <p:cNvSpPr txBox="1">
            <a:spLocks noChangeArrowheads="1"/>
          </p:cNvSpPr>
          <p:nvPr/>
        </p:nvSpPr>
        <p:spPr bwMode="auto">
          <a:xfrm>
            <a:off x="3505763" y="3077567"/>
            <a:ext cx="381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O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07" name="Textfeld 90"/>
          <p:cNvSpPr txBox="1"/>
          <p:nvPr/>
        </p:nvSpPr>
        <p:spPr bwMode="auto">
          <a:xfrm>
            <a:off x="3720075" y="2999780"/>
            <a:ext cx="725488" cy="190500"/>
          </a:xfrm>
          <a:prstGeom prst="rect">
            <a:avLst/>
          </a:prstGeom>
          <a:solidFill>
            <a:srgbClr val="DAEDEF">
              <a:lumMod val="20000"/>
              <a:lumOff val="80000"/>
            </a:srgb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900 ° C</a:t>
            </a:r>
          </a:p>
        </p:txBody>
      </p:sp>
      <p:sp>
        <p:nvSpPr>
          <p:cNvPr id="108" name="Textfeld 11282"/>
          <p:cNvSpPr txBox="1">
            <a:spLocks noChangeArrowheads="1"/>
          </p:cNvSpPr>
          <p:nvPr/>
        </p:nvSpPr>
        <p:spPr bwMode="auto">
          <a:xfrm>
            <a:off x="2956488" y="4472980"/>
            <a:ext cx="914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H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O / CO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09" name="Textfeld 11283"/>
          <p:cNvSpPr txBox="1">
            <a:spLocks noChangeArrowheads="1"/>
          </p:cNvSpPr>
          <p:nvPr/>
        </p:nvSpPr>
        <p:spPr bwMode="auto">
          <a:xfrm>
            <a:off x="3875650" y="2669580"/>
            <a:ext cx="3540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CO</a:t>
            </a:r>
          </a:p>
        </p:txBody>
      </p:sp>
      <p:sp>
        <p:nvSpPr>
          <p:cNvPr id="110" name="Textfeld 94"/>
          <p:cNvSpPr txBox="1">
            <a:spLocks noChangeArrowheads="1"/>
          </p:cNvSpPr>
          <p:nvPr/>
        </p:nvSpPr>
        <p:spPr bwMode="auto">
          <a:xfrm>
            <a:off x="4202675" y="3063280"/>
            <a:ext cx="3540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H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11" name="Textfeld 95"/>
          <p:cNvSpPr txBox="1">
            <a:spLocks noChangeArrowheads="1"/>
          </p:cNvSpPr>
          <p:nvPr/>
        </p:nvSpPr>
        <p:spPr bwMode="auto">
          <a:xfrm>
            <a:off x="3731188" y="3161705"/>
            <a:ext cx="3540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H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12" name="Textfeld 11284"/>
          <p:cNvSpPr txBox="1">
            <a:spLocks noChangeArrowheads="1"/>
          </p:cNvSpPr>
          <p:nvPr/>
        </p:nvSpPr>
        <p:spPr bwMode="auto">
          <a:xfrm>
            <a:off x="1338416" y="2610843"/>
            <a:ext cx="11064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Syngas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(H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/ CO)</a:t>
            </a:r>
          </a:p>
        </p:txBody>
      </p:sp>
      <p:sp>
        <p:nvSpPr>
          <p:cNvPr id="113" name="Textfeld 1"/>
          <p:cNvSpPr txBox="1"/>
          <p:nvPr/>
        </p:nvSpPr>
        <p:spPr bwMode="auto">
          <a:xfrm>
            <a:off x="72062" y="3280767"/>
            <a:ext cx="2857500" cy="55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Reduction: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4" name="Textfeld 58"/>
          <p:cNvSpPr txBox="1"/>
          <p:nvPr/>
        </p:nvSpPr>
        <p:spPr bwMode="auto">
          <a:xfrm>
            <a:off x="72062" y="3985140"/>
            <a:ext cx="2857500" cy="55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B0F0"/>
                </a:solidFill>
                <a:latin typeface="Calibri" pitchFamily="34" charset="0"/>
              </a:rPr>
              <a:t>2.   Oxidation: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B0F0"/>
              </a:solidFill>
              <a:latin typeface="Calibri" pitchFamily="34" charset="0"/>
            </a:endParaRPr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/>
          </p:nvPr>
        </p:nvGraphicFramePr>
        <p:xfrm>
          <a:off x="85978" y="4268095"/>
          <a:ext cx="2531452" cy="29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2082600" imgH="241200" progId="Equation.DSMT4">
                  <p:embed/>
                </p:oleObj>
              </mc:Choice>
              <mc:Fallback>
                <p:oleObj name="Equation" r:id="rId4" imgW="2082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8" y="4268095"/>
                        <a:ext cx="2531452" cy="296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15"/>
          <p:cNvGraphicFramePr>
            <a:graphicFrameLocks noChangeAspect="1"/>
          </p:cNvGraphicFramePr>
          <p:nvPr>
            <p:extLst/>
          </p:nvPr>
        </p:nvGraphicFramePr>
        <p:xfrm>
          <a:off x="85978" y="3526653"/>
          <a:ext cx="1821860" cy="421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6" imgW="1498320" imgH="342720" progId="Equation.DSMT4">
                  <p:embed/>
                </p:oleObj>
              </mc:Choice>
              <mc:Fallback>
                <p:oleObj name="Equation" r:id="rId6" imgW="14983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8" y="3526653"/>
                        <a:ext cx="1821860" cy="421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16"/>
          <p:cNvGraphicFramePr>
            <a:graphicFrameLocks noChangeAspect="1"/>
          </p:cNvGraphicFramePr>
          <p:nvPr>
            <p:extLst/>
          </p:nvPr>
        </p:nvGraphicFramePr>
        <p:xfrm>
          <a:off x="85978" y="4656807"/>
          <a:ext cx="2531452" cy="29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8" imgW="2082600" imgH="241200" progId="Equation.DSMT4">
                  <p:embed/>
                </p:oleObj>
              </mc:Choice>
              <mc:Fallback>
                <p:oleObj name="Equation" r:id="rId8" imgW="2082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8" y="4656807"/>
                        <a:ext cx="2531452" cy="296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Rectangle 117"/>
          <p:cNvSpPr/>
          <p:nvPr/>
        </p:nvSpPr>
        <p:spPr>
          <a:xfrm>
            <a:off x="3805856" y="4925960"/>
            <a:ext cx="3446727" cy="215444"/>
          </a:xfrm>
          <a:prstGeom prst="rect">
            <a:avLst/>
          </a:prstGeom>
          <a:solidFill>
            <a:srgbClr val="BBE0E3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Furler, P., Scheffe,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J.R., Steinfeld , A.</a:t>
            </a: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,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Energy &amp; Fuels  </a:t>
            </a: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2012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, 26 (11), 7051–7059.</a:t>
            </a:r>
          </a:p>
        </p:txBody>
      </p:sp>
    </p:spTree>
    <p:extLst>
      <p:ext uri="{BB962C8B-B14F-4D97-AF65-F5344CB8AC3E}">
        <p14:creationId xmlns:p14="http://schemas.microsoft.com/office/powerpoint/2010/main" val="1485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01203 C -0.05868 -0.01605 -0.05781 -0.02068 -0.05955 -0.02438 C -0.06111 -0.02747 -0.06285 -0.02685 -0.0651 -0.02839 C -0.0684 -0.03086 -0.07135 -0.03426 -0.075 -0.03549 C -0.08038 -0.04074 -0.0875 -0.04074 -0.0934 -0.04475 C -0.1033 -0.04382 -0.10538 -0.0429 -0.11545 -0.04382 C -0.11597 -0.04413 -0.11719 -0.04475 -0.11719 -0.04444 " pathEditMode="relative" rAng="0" ptsTypes="AAAAAAA">
                                      <p:cBhvr>
                                        <p:cTn id="12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-163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7222 C 0.0059 -0.05956 0.00243 -0.03765 -0.00868 -0.03364 C -0.01094 -0.03055 -0.01389 -0.02901 -0.01719 -0.02808 C -0.02761 -0.0287 -0.03681 -0.03055 -0.0467 -0.0321 C -0.04948 -0.03271 -0.05243 -0.03271 -0.05521 -0.03271 C -0.05729 -0.03302 -0.06129 -0.03364 -0.06129 -0.03333 " pathEditMode="relative" rAng="0" ptsTypes="AAAAAA">
                                      <p:cBhvr>
                                        <p:cTn id="1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219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56 0.08672 C 0.04027 0.08271 0.03263 0.07839 0.02673 0.07098 C 0.02291 0.06635 0.0184 0.06172 0.01319 0.06049 C 0.01128 0.05771 0.01024 0.0574 0.00763 0.05648 C 0.00277 0.05185 -0.00417 0.05463 -0.01007 0.05216 C -0.01511 0.04814 -0.02153 0.04876 -0.02726 0.04845 C -0.03143 0.04629 -0.03507 0.04567 -0.03959 0.04475 C -0.04375 0.03703 -0.06059 0.04012 -0.06337 0.04012 C -0.06737 0.03858 -0.07171 0.03672 -0.0757 0.03672 " pathEditMode="relative" rAng="0" ptsTypes="AAAAAAAAA">
                                      <p:cBhvr>
                                        <p:cTn id="13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93827E-7 C -0.00122 0.00525 -0.00122 0.00556 -0.00504 0.00741 C -0.00643 0.00988 -0.00799 0.00988 -0.00938 0.01235 C -0.0099 0.01296 -0.01007 0.0142 -0.01059 0.01481 C -0.01181 0.01636 -0.01476 0.01883 -0.01476 0.01914 C -0.0165 0.02222 -0.01719 0.02099 -0.0198 0.02284 C -0.02709 0.02839 -0.02535 0.02716 -0.03698 0.02778 C -0.04063 0.02839 -0.04428 0.02963 -0.04792 0.03025 C -0.05087 0.03086 -0.0566 0.03179 -0.0566 0.0321 C -0.06719 0.03179 -0.07778 0.03148 -0.08837 0.03086 C -0.09289 0.03086 -0.09671 0.02716 -0.10139 0.02716 " pathEditMode="relative" rAng="0" ptsTypes="AAAAAAAAAAA">
                                      <p:cBhvr>
                                        <p:cTn id="19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1605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C -0.01198 -0.00247 -0.02205 -0.01142 -0.0342 -0.01296 C -0.03785 -0.01481 -0.04219 -0.01512 -0.04601 -0.01605 C -0.06302 -0.02531 -0.07344 -0.01327 -0.08819 -0.01049 C -0.10191 -0.01111 -0.11024 -0.01234 -0.12326 -0.01296 C -0.12569 -0.01358 -0.1283 -0.01389 -0.13056 -0.01543 " pathEditMode="relative" rAng="0" ptsTypes="AAAAAA">
                                      <p:cBhvr>
                                        <p:cTn id="1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-988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C -0.00365 -0.00494 -0.00591 -0.01142 -0.01042 -0.01451 C -0.01216 -0.0179 -0.01441 -0.01975 -0.01719 -0.0213 C -0.01945 -0.02531 -0.02275 -0.02716 -0.02639 -0.0284 C -0.02882 -0.03056 -0.03108 -0.03642 -0.03438 -0.03673 C -0.03907 -0.03735 -0.04375 -0.03735 -0.04844 -0.03735 C -0.05625 -0.03827 -0.06407 -0.03827 -0.07188 -0.0392 C -0.07518 -0.03951 -0.079 -0.04414 -0.08229 -0.04568 C -0.08559 -0.04475 -0.08455 -0.04383 -0.08594 -0.04568 " pathEditMode="relative" rAng="0" ptsTypes="AAAAAAAAA">
                                      <p:cBhvr>
                                        <p:cTn id="20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-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102" grpId="0"/>
      <p:bldP spid="102" grpId="1"/>
      <p:bldP spid="103" grpId="0" animBg="1"/>
      <p:bldP spid="103" grpId="1" animBg="1"/>
      <p:bldP spid="104" grpId="0"/>
      <p:bldP spid="104" grpId="1"/>
      <p:bldP spid="104" grpId="2"/>
      <p:bldP spid="105" grpId="0"/>
      <p:bldP spid="105" grpId="1"/>
      <p:bldP spid="105" grpId="2"/>
      <p:bldP spid="106" grpId="0"/>
      <p:bldP spid="106" grpId="1"/>
      <p:bldP spid="106" grpId="2"/>
      <p:bldP spid="107" grpId="0" animBg="1"/>
      <p:bldP spid="108" grpId="0"/>
      <p:bldP spid="109" grpId="0"/>
      <p:bldP spid="109" grpId="1"/>
      <p:bldP spid="109" grpId="2"/>
      <p:bldP spid="110" grpId="0"/>
      <p:bldP spid="110" grpId="1"/>
      <p:bldP spid="110" grpId="2"/>
      <p:bldP spid="111" grpId="0"/>
      <p:bldP spid="111" grpId="1"/>
      <p:bldP spid="111" grpId="2"/>
      <p:bldP spid="112" grpId="0"/>
      <p:bldP spid="113" grpId="0"/>
      <p:bldP spid="1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Simulator –</a:t>
            </a:r>
            <a:br>
              <a:rPr lang="en-US" dirty="0" smtClean="0"/>
            </a:br>
            <a:r>
              <a:rPr lang="en-US" dirty="0" smtClean="0"/>
              <a:t>U. Florida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06" y="1132029"/>
            <a:ext cx="5090289" cy="364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0" y="2030670"/>
            <a:ext cx="2764142" cy="27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76C4-5CA3-4674-AF1C-DFEDF4379DA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1" t="10994" r="1362" b="27821"/>
          <a:stretch/>
        </p:blipFill>
        <p:spPr bwMode="auto">
          <a:xfrm>
            <a:off x="4525799" y="3048831"/>
            <a:ext cx="2005030" cy="1731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3" t="37038" r="34395" b="9418"/>
          <a:stretch>
            <a:fillRect/>
          </a:stretch>
        </p:blipFill>
        <p:spPr bwMode="auto">
          <a:xfrm>
            <a:off x="394246" y="1730862"/>
            <a:ext cx="3432541" cy="32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25799" y="3048831"/>
            <a:ext cx="4126337" cy="1744860"/>
            <a:chOff x="74211" y="3150071"/>
            <a:chExt cx="4126337" cy="1744860"/>
          </a:xfrm>
        </p:grpSpPr>
        <p:sp>
          <p:nvSpPr>
            <p:cNvPr id="9" name="Rectangle 8"/>
            <p:cNvSpPr/>
            <p:nvPr/>
          </p:nvSpPr>
          <p:spPr>
            <a:xfrm>
              <a:off x="74211" y="4556377"/>
              <a:ext cx="200503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Rear view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421595" y="3150071"/>
              <a:ext cx="1778953" cy="1738253"/>
              <a:chOff x="407058" y="3233677"/>
              <a:chExt cx="1778953" cy="173825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058" y="3233677"/>
                <a:ext cx="1778953" cy="173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07058" y="4633376"/>
                <a:ext cx="1778953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Front view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271320" y="642263"/>
            <a:ext cx="4782212" cy="2177197"/>
            <a:chOff x="697322" y="2133598"/>
            <a:chExt cx="8376445" cy="3650275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697322" y="2133598"/>
              <a:ext cx="7829141" cy="3213102"/>
              <a:chOff x="697328" y="2133598"/>
              <a:chExt cx="7829674" cy="3213102"/>
            </a:xfrm>
          </p:grpSpPr>
          <p:pic>
            <p:nvPicPr>
              <p:cNvPr id="16" name="Picture 3" descr="cavity_for ICHT 2.bmp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15" t="9799" r="4762" b="11139"/>
              <a:stretch>
                <a:fillRect/>
              </a:stretch>
            </p:blipFill>
            <p:spPr bwMode="auto">
              <a:xfrm>
                <a:off x="697328" y="2133598"/>
                <a:ext cx="3851329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0" y="2146300"/>
                <a:ext cx="3726402" cy="3200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906012" y="5357147"/>
              <a:ext cx="8167755" cy="426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eaLnBrk="0" hangingPunct="0">
                <a:tabLst>
                  <a:tab pos="-457200" algn="l"/>
                </a:tabLst>
                <a:defRPr/>
              </a:pPr>
              <a:r>
                <a:rPr lang="en-US" sz="1400" dirty="0">
                  <a:solidFill>
                    <a:srgbClr val="FF9933"/>
                  </a:solidFill>
                  <a:latin typeface="Arial" panose="020B0604020202020204" pitchFamily="34" charset="0"/>
                  <a:ea typeface="MS Mincho" pitchFamily="49" charset="-128"/>
                  <a:cs typeface="Arial" panose="020B0604020202020204" pitchFamily="34" charset="0"/>
                </a:rPr>
                <a:t>Schematic depiction </a:t>
              </a:r>
              <a:r>
                <a:rPr lang="en-US" sz="1400" dirty="0" smtClean="0">
                  <a:solidFill>
                    <a:srgbClr val="FF9933"/>
                  </a:solidFill>
                  <a:latin typeface="Arial" panose="020B0604020202020204" pitchFamily="34" charset="0"/>
                  <a:ea typeface="MS Mincho" pitchFamily="49" charset="-128"/>
                  <a:cs typeface="Arial" panose="020B0604020202020204" pitchFamily="34" charset="0"/>
                </a:rPr>
                <a:t>: cross-sectional view and front </a:t>
              </a:r>
              <a:r>
                <a:rPr lang="en-US" sz="1400" dirty="0">
                  <a:solidFill>
                    <a:srgbClr val="FF9933"/>
                  </a:solidFill>
                  <a:latin typeface="Arial" panose="020B0604020202020204" pitchFamily="34" charset="0"/>
                  <a:ea typeface="MS Mincho" pitchFamily="49" charset="-128"/>
                  <a:cs typeface="Arial" panose="020B0604020202020204" pitchFamily="34" charset="0"/>
                </a:rPr>
                <a:t>view</a:t>
              </a:r>
              <a:endParaRPr 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10697</TotalTime>
  <Words>544</Words>
  <Application>Microsoft Office PowerPoint</Application>
  <PresentationFormat>On-screen Show (16:9)</PresentationFormat>
  <Paragraphs>189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MS Mincho</vt:lpstr>
      <vt:lpstr>ＭＳ Ｐゴシック</vt:lpstr>
      <vt:lpstr>ＭＳ Ｐゴシック</vt:lpstr>
      <vt:lpstr>Arial</vt:lpstr>
      <vt:lpstr>Arial Narrow</vt:lpstr>
      <vt:lpstr>Calibri</vt:lpstr>
      <vt:lpstr>Cambria</vt:lpstr>
      <vt:lpstr>Rockwell</vt:lpstr>
      <vt:lpstr>Times</vt:lpstr>
      <vt:lpstr>Times New Roman</vt:lpstr>
      <vt:lpstr>Wingdings</vt:lpstr>
      <vt:lpstr>PNE Theme Slide Deck</vt:lpstr>
      <vt:lpstr>Equation</vt:lpstr>
      <vt:lpstr>High Temperature H2 Production and Energy Initiatives at UF Energy Park</vt:lpstr>
      <vt:lpstr>Paths to Solar Fuel Production</vt:lpstr>
      <vt:lpstr>Solar Thermal Electricity Production</vt:lpstr>
      <vt:lpstr>Thermochemical Fuel Production</vt:lpstr>
      <vt:lpstr>Thermochemical Dissociation of H2O/CO2</vt:lpstr>
      <vt:lpstr>Solar Reactor Technology</vt:lpstr>
      <vt:lpstr>Solar Reactor</vt:lpstr>
      <vt:lpstr>Solar Simulator – U. Florida</vt:lpstr>
      <vt:lpstr>Reactor Prototype</vt:lpstr>
      <vt:lpstr>PowerPoint Presentation</vt:lpstr>
      <vt:lpstr>Solar Reforming</vt:lpstr>
      <vt:lpstr>Theoretical Efficiency</vt:lpstr>
      <vt:lpstr>Acknowledgements</vt:lpstr>
      <vt:lpstr>PowerPoint Presentation</vt:lpstr>
    </vt:vector>
  </TitlesOfParts>
  <Company>UF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Scheffe,Jonathan</cp:lastModifiedBy>
  <cp:revision>362</cp:revision>
  <cp:lastPrinted>2014-01-31T19:29:42Z</cp:lastPrinted>
  <dcterms:created xsi:type="dcterms:W3CDTF">2013-09-18T13:46:37Z</dcterms:created>
  <dcterms:modified xsi:type="dcterms:W3CDTF">2016-03-28T18:59:31Z</dcterms:modified>
</cp:coreProperties>
</file>